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</p:sldIdLst>
  <p:sldSz cx="18288000" cy="10287000"/>
  <p:notesSz cx="6858000" cy="9144000"/>
  <p:embeddedFontLst>
    <p:embeddedFont>
      <p:font typeface="Coco Gothic Bold" charset="1" panose="00000000000000000000"/>
      <p:regular r:id="rId34"/>
    </p:embeddedFont>
    <p:embeddedFont>
      <p:font typeface="Poppins Bold" charset="1" panose="00000800000000000000"/>
      <p:regular r:id="rId35"/>
    </p:embeddedFont>
    <p:embeddedFont>
      <p:font typeface="Poppins" charset="1" panose="00000500000000000000"/>
      <p:regular r:id="rId36"/>
    </p:embeddedFont>
    <p:embeddedFont>
      <p:font typeface="Poppins Light" charset="1" panose="00000400000000000000"/>
      <p:regular r:id="rId37"/>
    </p:embeddedFont>
    <p:embeddedFont>
      <p:font typeface="Poppins Bold Italics" charset="1" panose="00000800000000000000"/>
      <p:regular r:id="rId38"/>
    </p:embeddedFont>
    <p:embeddedFont>
      <p:font typeface="Poppins Italics" charset="1" panose="00000500000000000000"/>
      <p:regular r:id="rId39"/>
    </p:embeddedFont>
    <p:embeddedFont>
      <p:font typeface="Poppins Light Italics" charset="1" panose="00000400000000000000"/>
      <p:regular r:id="rId40"/>
    </p:embeddedFont>
    <p:embeddedFont>
      <p:font typeface="29LT Bukra Wide" charset="1" panose="020B0507040000000004"/>
      <p:regular r:id="rId41"/>
    </p:embeddedFont>
    <p:embeddedFont>
      <p:font typeface="Century Gothic Paneuropean" charset="1" panose="020B0502020202020204"/>
      <p:regular r:id="rId42"/>
    </p:embeddedFont>
    <p:embeddedFont>
      <p:font typeface="29LT Bukra Wide Bold" charset="1" panose="020B0807040000000004"/>
      <p:regular r:id="rId43"/>
    </p:embeddedFont>
    <p:embeddedFont>
      <p:font typeface="Coco Gothic" charset="1" panose="00000000000000000000"/>
      <p:regular r:id="rId44"/>
    </p:embeddedFont>
    <p:embeddedFont>
      <p:font typeface="Century Gothic Paneuropean Italics" charset="1" panose="020B0502020202090204"/>
      <p:regular r:id="rId45"/>
    </p:embeddedFont>
    <p:embeddedFont>
      <p:font typeface="Brittany" charset="1" panose="00000000000000000000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22.png" Type="http://schemas.openxmlformats.org/officeDocument/2006/relationships/image"/><Relationship Id="rId5" Target="../media/image23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jpeg" Type="http://schemas.openxmlformats.org/officeDocument/2006/relationships/image"/><Relationship Id="rId3" Target="../media/image25.png" Type="http://schemas.openxmlformats.org/officeDocument/2006/relationships/image"/><Relationship Id="rId4" Target="../media/image26.svg" Type="http://schemas.openxmlformats.org/officeDocument/2006/relationships/image"/><Relationship Id="rId5" Target="../media/image1.png" Type="http://schemas.openxmlformats.org/officeDocument/2006/relationships/image"/><Relationship Id="rId6" Target="../media/image2.svg" Type="http://schemas.openxmlformats.org/officeDocument/2006/relationships/image"/><Relationship Id="rId7" Target="../media/image27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png" Type="http://schemas.openxmlformats.org/officeDocument/2006/relationships/image"/><Relationship Id="rId3" Target="../media/image30.svg" Type="http://schemas.openxmlformats.org/officeDocument/2006/relationships/image"/><Relationship Id="rId4" Target="../media/image31.png" Type="http://schemas.openxmlformats.org/officeDocument/2006/relationships/image"/><Relationship Id="rId5" Target="../media/image32.svg" Type="http://schemas.openxmlformats.org/officeDocument/2006/relationships/image"/><Relationship Id="rId6" Target="../media/image7.png" Type="http://schemas.openxmlformats.org/officeDocument/2006/relationships/image"/><Relationship Id="rId7" Target="../media/image8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jpeg" Type="http://schemas.openxmlformats.org/officeDocument/2006/relationships/image"/><Relationship Id="rId3" Target="../media/image34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jpeg" Type="http://schemas.openxmlformats.org/officeDocument/2006/relationships/image"/><Relationship Id="rId3" Target="https://www.quechoisir.org/actualite-valeur-verte-des-logements-le-dpe-se-transforme-n88526/" TargetMode="External" Type="http://schemas.openxmlformats.org/officeDocument/2006/relationships/hyperlink"/><Relationship Id="rId4" Target="../media/image36.png" Type="http://schemas.openxmlformats.org/officeDocument/2006/relationships/image"/><Relationship Id="rId5" Target="../media/image37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https://diagnostiqueurs.din.developpement-durable.gouv.fr/index.action" TargetMode="External" Type="http://schemas.openxmlformats.org/officeDocument/2006/relationships/hyperlink"/><Relationship Id="rId3" Target="../media/image38.png" Type="http://schemas.openxmlformats.org/officeDocument/2006/relationships/image"/><Relationship Id="rId4" Target="../media/image39.svg" Type="http://schemas.openxmlformats.org/officeDocument/2006/relationships/image"/><Relationship Id="rId5" Target="../media/image25.png" Type="http://schemas.openxmlformats.org/officeDocument/2006/relationships/image"/><Relationship Id="rId6" Target="../media/image26.sv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jpeg" Type="http://schemas.openxmlformats.org/officeDocument/2006/relationships/image"/><Relationship Id="rId3" Target="../media/image40.png" Type="http://schemas.openxmlformats.org/officeDocument/2006/relationships/image"/><Relationship Id="rId4" Target="../media/image41.svg" Type="http://schemas.openxmlformats.org/officeDocument/2006/relationships/image"/><Relationship Id="rId5" Target="../media/image1.png" Type="http://schemas.openxmlformats.org/officeDocument/2006/relationships/image"/><Relationship Id="rId6" Target="../media/image2.sv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png" Type="http://schemas.openxmlformats.org/officeDocument/2006/relationships/image"/><Relationship Id="rId3" Target="../media/image41.sv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https://www.vie-publique.fr/loi/278460-loi-22-aout-2021-climat-et-resilience-convention-citoyenne-climat" TargetMode="External" Type="http://schemas.openxmlformats.org/officeDocument/2006/relationships/hyperlink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jpeg" Type="http://schemas.openxmlformats.org/officeDocument/2006/relationships/image"/><Relationship Id="rId3" Target="../media/image40.png" Type="http://schemas.openxmlformats.org/officeDocument/2006/relationships/image"/><Relationship Id="rId4" Target="../media/image41.sv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jpe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1.png" Type="http://schemas.openxmlformats.org/officeDocument/2006/relationships/image"/><Relationship Id="rId6" Target="../media/image2.sv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https://www.vie-publique.fr/loi/278460-loi-22-aout-2021-climat-et-resilience-convention-citoyenne-climat" TargetMode="External" Type="http://schemas.openxmlformats.org/officeDocument/2006/relationships/hyperlink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42.png" Type="http://schemas.openxmlformats.org/officeDocument/2006/relationships/image"/><Relationship Id="rId7" Target="../media/image43.svg" Type="http://schemas.openxmlformats.org/officeDocument/2006/relationships/image"/><Relationship Id="rId8" Target="../media/image44.png" Type="http://schemas.openxmlformats.org/officeDocument/2006/relationships/image"/><Relationship Id="rId9" Target="../media/image45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Relationship Id="rId4" Target="https://www.legifrance.gouv.fr/codes/article_lc/LEGIARTI000042070525" TargetMode="External" Type="http://schemas.openxmlformats.org/officeDocument/2006/relationships/hyperlink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Relationship Id="rId3" Target="../media/image6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11.png" Type="http://schemas.openxmlformats.org/officeDocument/2006/relationships/image"/><Relationship Id="rId7" Target="../media/image12.svg" Type="http://schemas.openxmlformats.org/officeDocument/2006/relationships/image"/><Relationship Id="rId8" Target="../media/image13.png" Type="http://schemas.openxmlformats.org/officeDocument/2006/relationships/image"/><Relationship Id="rId9" Target="../media/image14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778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2480536"/>
            <a:ext cx="16230600" cy="17605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b="true" sz="9999">
                <a:solidFill>
                  <a:srgbClr val="FEFEFE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PRÉSENTATION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253125" y="5449726"/>
            <a:ext cx="17781750" cy="39302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20"/>
              </a:lnSpc>
            </a:pPr>
            <a:r>
              <a:rPr lang="en-US" b="true" sz="6000">
                <a:solidFill>
                  <a:srgbClr val="FFD21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LOCATION DE MEUBLÉS TOURISTIQUES :</a:t>
            </a:r>
          </a:p>
          <a:p>
            <a:pPr algn="ctr">
              <a:lnSpc>
                <a:spcPts val="5763"/>
              </a:lnSpc>
            </a:pPr>
            <a:r>
              <a:rPr lang="en-US" b="true" sz="5942">
                <a:solidFill>
                  <a:srgbClr val="FFD21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 </a:t>
            </a:r>
          </a:p>
          <a:p>
            <a:pPr algn="ctr">
              <a:lnSpc>
                <a:spcPts val="4696"/>
              </a:lnSpc>
            </a:pPr>
          </a:p>
          <a:p>
            <a:pPr algn="ctr">
              <a:lnSpc>
                <a:spcPts val="4850"/>
              </a:lnSpc>
            </a:pPr>
            <a:r>
              <a:rPr lang="en-US" b="true" sz="5000">
                <a:solidFill>
                  <a:srgbClr val="FFD21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UNE RÉGLEMENTATION RENFORCÉE </a:t>
            </a:r>
          </a:p>
          <a:p>
            <a:pPr algn="ctr">
              <a:lnSpc>
                <a:spcPts val="4696"/>
              </a:lnSpc>
            </a:pPr>
            <a:r>
              <a:rPr lang="en-US" b="true" sz="4842">
                <a:solidFill>
                  <a:srgbClr val="FFD21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EN 2025</a:t>
            </a:r>
          </a:p>
          <a:p>
            <a:pPr algn="ctr">
              <a:lnSpc>
                <a:spcPts val="4696"/>
              </a:lnSpc>
            </a:pPr>
          </a:p>
        </p:txBody>
      </p:sp>
      <p:grpSp>
        <p:nvGrpSpPr>
          <p:cNvPr name="Group 4" id="4"/>
          <p:cNvGrpSpPr/>
          <p:nvPr/>
        </p:nvGrpSpPr>
        <p:grpSpPr>
          <a:xfrm rot="0">
            <a:off x="725728" y="722948"/>
            <a:ext cx="16836543" cy="305753"/>
            <a:chOff x="0" y="0"/>
            <a:chExt cx="22448725" cy="407670"/>
          </a:xfrm>
        </p:grpSpPr>
        <p:sp>
          <p:nvSpPr>
            <p:cNvPr name="AutoShape 5" id="5"/>
            <p:cNvSpPr/>
            <p:nvPr/>
          </p:nvSpPr>
          <p:spPr>
            <a:xfrm flipV="true">
              <a:off x="0" y="401320"/>
              <a:ext cx="22448725" cy="0"/>
            </a:xfrm>
            <a:prstGeom prst="line">
              <a:avLst/>
            </a:prstGeom>
            <a:ln cap="flat" w="127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TextBox 6" id="6"/>
            <p:cNvSpPr txBox="true"/>
            <p:nvPr/>
          </p:nvSpPr>
          <p:spPr>
            <a:xfrm rot="0">
              <a:off x="0" y="19050"/>
              <a:ext cx="10337735" cy="2806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455"/>
                </a:lnSpc>
              </a:pPr>
              <a:r>
                <a:rPr lang="en-US" sz="1500" b="true">
                  <a:solidFill>
                    <a:srgbClr val="FFFFFF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DIAGNOSTICHOME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12110989" y="19050"/>
              <a:ext cx="10337735" cy="2806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455"/>
                </a:lnSpc>
              </a:pPr>
              <a:r>
                <a:rPr lang="en-US" b="true" sz="1500">
                  <a:solidFill>
                    <a:srgbClr val="FFFFFF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2025</a:t>
              </a: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3094823" y="2287229"/>
            <a:ext cx="713787" cy="1818243"/>
          </a:xfrm>
          <a:custGeom>
            <a:avLst/>
            <a:gdLst/>
            <a:ahLst/>
            <a:cxnLst/>
            <a:rect r="r" b="b" t="t" l="l"/>
            <a:pathLst>
              <a:path h="1818243" w="713787">
                <a:moveTo>
                  <a:pt x="0" y="0"/>
                </a:moveTo>
                <a:lnTo>
                  <a:pt x="713787" y="0"/>
                </a:lnTo>
                <a:lnTo>
                  <a:pt x="713787" y="1818243"/>
                </a:lnTo>
                <a:lnTo>
                  <a:pt x="0" y="18182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-164844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0" y="3131395"/>
            <a:ext cx="7221253" cy="7155605"/>
          </a:xfrm>
          <a:custGeom>
            <a:avLst/>
            <a:gdLst/>
            <a:ahLst/>
            <a:cxnLst/>
            <a:rect r="r" b="b" t="t" l="l"/>
            <a:pathLst>
              <a:path h="7155605" w="7221253">
                <a:moveTo>
                  <a:pt x="0" y="0"/>
                </a:moveTo>
                <a:lnTo>
                  <a:pt x="7221253" y="0"/>
                </a:lnTo>
                <a:lnTo>
                  <a:pt x="7221253" y="7155605"/>
                </a:lnTo>
                <a:lnTo>
                  <a:pt x="0" y="71556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25728" y="1028700"/>
            <a:ext cx="1183022" cy="1257504"/>
          </a:xfrm>
          <a:custGeom>
            <a:avLst/>
            <a:gdLst/>
            <a:ahLst/>
            <a:cxnLst/>
            <a:rect r="r" b="b" t="t" l="l"/>
            <a:pathLst>
              <a:path h="1257504" w="1183022">
                <a:moveTo>
                  <a:pt x="0" y="0"/>
                </a:moveTo>
                <a:lnTo>
                  <a:pt x="1183022" y="0"/>
                </a:lnTo>
                <a:lnTo>
                  <a:pt x="1183022" y="1257504"/>
                </a:lnTo>
                <a:lnTo>
                  <a:pt x="0" y="12575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778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7376936" y="9387996"/>
            <a:ext cx="432646" cy="424904"/>
            <a:chOff x="0" y="0"/>
            <a:chExt cx="113948" cy="11190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3948" cy="111909"/>
            </a:xfrm>
            <a:custGeom>
              <a:avLst/>
              <a:gdLst/>
              <a:ahLst/>
              <a:cxnLst/>
              <a:rect r="r" b="b" t="t" l="l"/>
              <a:pathLst>
                <a:path h="111909" w="113948">
                  <a:moveTo>
                    <a:pt x="0" y="0"/>
                  </a:moveTo>
                  <a:lnTo>
                    <a:pt x="113948" y="0"/>
                  </a:lnTo>
                  <a:lnTo>
                    <a:pt x="113948" y="111909"/>
                  </a:lnTo>
                  <a:lnTo>
                    <a:pt x="0" y="111909"/>
                  </a:lnTo>
                  <a:close/>
                </a:path>
              </a:pathLst>
            </a:custGeom>
            <a:solidFill>
              <a:srgbClr val="FFD21B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19050"/>
              <a:ext cx="113948" cy="928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455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725728" y="722948"/>
            <a:ext cx="16836543" cy="305753"/>
            <a:chOff x="0" y="0"/>
            <a:chExt cx="22448725" cy="407670"/>
          </a:xfrm>
        </p:grpSpPr>
        <p:sp>
          <p:nvSpPr>
            <p:cNvPr name="AutoShape 6" id="6"/>
            <p:cNvSpPr/>
            <p:nvPr/>
          </p:nvSpPr>
          <p:spPr>
            <a:xfrm flipV="true">
              <a:off x="0" y="401320"/>
              <a:ext cx="22448725" cy="0"/>
            </a:xfrm>
            <a:prstGeom prst="line">
              <a:avLst/>
            </a:prstGeom>
            <a:ln cap="flat" w="127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TextBox 7" id="7"/>
            <p:cNvSpPr txBox="true"/>
            <p:nvPr/>
          </p:nvSpPr>
          <p:spPr>
            <a:xfrm rot="0">
              <a:off x="0" y="19050"/>
              <a:ext cx="10337735" cy="2806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455"/>
                </a:lnSpc>
              </a:pPr>
              <a:r>
                <a:rPr lang="en-US" sz="1500" b="true">
                  <a:solidFill>
                    <a:srgbClr val="FFFFFF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DIAGNOSTICHOME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12110989" y="19050"/>
              <a:ext cx="10337735" cy="2806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455"/>
                </a:lnSpc>
              </a:pPr>
              <a:r>
                <a:rPr lang="en-US" b="true" sz="1500">
                  <a:solidFill>
                    <a:srgbClr val="FFFFFF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2025</a:t>
              </a: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0" y="5373253"/>
            <a:ext cx="18288000" cy="8229600"/>
          </a:xfrm>
          <a:custGeom>
            <a:avLst/>
            <a:gdLst/>
            <a:ahLst/>
            <a:cxnLst/>
            <a:rect r="r" b="b" t="t" l="l"/>
            <a:pathLst>
              <a:path h="8229600" w="18288000">
                <a:moveTo>
                  <a:pt x="0" y="0"/>
                </a:moveTo>
                <a:lnTo>
                  <a:pt x="18288000" y="0"/>
                </a:lnTo>
                <a:lnTo>
                  <a:pt x="182880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4027" r="0" b="-24027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7376936" y="9507103"/>
            <a:ext cx="432646" cy="205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55"/>
              </a:lnSpc>
            </a:pPr>
            <a:r>
              <a:rPr lang="en-US" b="true" sz="1500">
                <a:solidFill>
                  <a:srgbClr val="FFFDF7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10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25728" y="1037241"/>
            <a:ext cx="7613061" cy="53213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b="true">
                <a:solidFill>
                  <a:srgbClr val="FFD21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DES POUVOIRS ÉLARGIS POUR LES MAIRES AVEC UN RENFORCEMENT DES SANCTIONS </a:t>
            </a:r>
          </a:p>
          <a:p>
            <a:pPr algn="l">
              <a:lnSpc>
                <a:spcPts val="7000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9799521" y="1609440"/>
            <a:ext cx="7459779" cy="6292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true">
                <a:solidFill>
                  <a:srgbClr val="FFFDF7"/>
                </a:solidFill>
                <a:latin typeface="Poppins Bold"/>
                <a:ea typeface="Poppins Bold"/>
                <a:cs typeface="Poppins Bold"/>
                <a:sym typeface="Poppins Bold"/>
              </a:rPr>
              <a:t>À partir du 1er janvier 2034,</a:t>
            </a:r>
            <a:r>
              <a:rPr lang="en-US" sz="2400">
                <a:solidFill>
                  <a:srgbClr val="FFFDF7"/>
                </a:solidFill>
                <a:latin typeface="Poppins Light"/>
                <a:ea typeface="Poppins Light"/>
                <a:cs typeface="Poppins Light"/>
                <a:sym typeface="Poppins Light"/>
              </a:rPr>
              <a:t> le maire pourra demander au propriétaire de fournir le </a:t>
            </a:r>
            <a:r>
              <a:rPr lang="en-US" sz="2400" b="true">
                <a:solidFill>
                  <a:srgbClr val="FFFDF7"/>
                </a:solidFill>
                <a:latin typeface="Poppins Bold"/>
                <a:ea typeface="Poppins Bold"/>
                <a:cs typeface="Poppins Bold"/>
                <a:sym typeface="Poppins Bold"/>
              </a:rPr>
              <a:t>DPE</a:t>
            </a:r>
            <a:r>
              <a:rPr lang="en-US" sz="2400">
                <a:solidFill>
                  <a:srgbClr val="FFFDF7"/>
                </a:solidFill>
                <a:latin typeface="Poppins Light"/>
                <a:ea typeface="Poppins Light"/>
                <a:cs typeface="Poppins Light"/>
                <a:sym typeface="Poppins Light"/>
              </a:rPr>
              <a:t> valide de son meublé de tourisme.</a:t>
            </a: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FFDF7"/>
                </a:solidFill>
                <a:latin typeface="Poppins Light"/>
                <a:ea typeface="Poppins Light"/>
                <a:cs typeface="Poppins Light"/>
                <a:sym typeface="Poppins Light"/>
              </a:rPr>
              <a:t>L'absence de transmission du DPE est passible d'une astreinte administrative de 100 € par jour. </a:t>
            </a: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FFDF7"/>
                </a:solidFill>
                <a:latin typeface="Poppins Light"/>
                <a:ea typeface="Poppins Light"/>
                <a:cs typeface="Poppins Light"/>
                <a:sym typeface="Poppins Light"/>
              </a:rPr>
              <a:t>Le propriétaire qui louerait son meublé de tourisme en violation des règles relatives au DPE encourra est une amende administrative </a:t>
            </a: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FFDF7"/>
                </a:solidFill>
                <a:latin typeface="Poppins Light"/>
                <a:ea typeface="Poppins Light"/>
                <a:cs typeface="Poppins Light"/>
                <a:sym typeface="Poppins Light"/>
              </a:rPr>
              <a:t>de 5 000 € maximum.</a:t>
            </a:r>
          </a:p>
          <a:p>
            <a:pPr algn="l">
              <a:lnSpc>
                <a:spcPts val="3359"/>
              </a:lnSpc>
            </a:pPr>
            <a:r>
              <a:rPr lang="en-US" sz="2400" b="true">
                <a:solidFill>
                  <a:srgbClr val="FFFDF7"/>
                </a:solidFill>
                <a:latin typeface="Poppins Bold"/>
                <a:ea typeface="Poppins Bold"/>
                <a:cs typeface="Poppins Bold"/>
                <a:sym typeface="Poppins Bold"/>
              </a:rPr>
              <a:t>À partir de 2025</a:t>
            </a:r>
            <a:r>
              <a:rPr lang="en-US" sz="2400">
                <a:solidFill>
                  <a:srgbClr val="FFFDF7"/>
                </a:solidFill>
                <a:latin typeface="Poppins Light"/>
                <a:ea typeface="Poppins Light"/>
                <a:cs typeface="Poppins Light"/>
                <a:sym typeface="Poppins Light"/>
              </a:rPr>
              <a:t>, les communes pourront limiter </a:t>
            </a:r>
            <a:r>
              <a:rPr lang="en-US" sz="2400" b="true">
                <a:solidFill>
                  <a:srgbClr val="FFFDF7"/>
                </a:solidFill>
                <a:latin typeface="Poppins Bold"/>
                <a:ea typeface="Poppins Bold"/>
                <a:cs typeface="Poppins Bold"/>
                <a:sym typeface="Poppins Bold"/>
              </a:rPr>
              <a:t>à 90 jours </a:t>
            </a:r>
            <a:r>
              <a:rPr lang="en-US" sz="2400">
                <a:solidFill>
                  <a:srgbClr val="FFFDF7"/>
                </a:solidFill>
                <a:latin typeface="Poppins Light"/>
                <a:ea typeface="Poppins Light"/>
                <a:cs typeface="Poppins Light"/>
                <a:sym typeface="Poppins Light"/>
              </a:rPr>
              <a:t>par an la durée maximum pendant laquelle les résidences principales peuvent être louées à des touristes (au lieu de 120 jours aujourd'hui).</a:t>
            </a:r>
          </a:p>
          <a:p>
            <a:pPr algn="l">
              <a:lnSpc>
                <a:spcPts val="3359"/>
              </a:lnSpc>
            </a:pP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778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-1572628" y="1028700"/>
            <a:ext cx="9963748" cy="9338801"/>
            <a:chOff x="0" y="0"/>
            <a:chExt cx="1543645" cy="144682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43645" cy="1446825"/>
            </a:xfrm>
            <a:custGeom>
              <a:avLst/>
              <a:gdLst/>
              <a:ahLst/>
              <a:cxnLst/>
              <a:rect r="r" b="b" t="t" l="l"/>
              <a:pathLst>
                <a:path h="1446825" w="1543645">
                  <a:moveTo>
                    <a:pt x="0" y="0"/>
                  </a:moveTo>
                  <a:lnTo>
                    <a:pt x="1543645" y="0"/>
                  </a:lnTo>
                  <a:lnTo>
                    <a:pt x="1543645" y="1446825"/>
                  </a:lnTo>
                  <a:lnTo>
                    <a:pt x="0" y="1446825"/>
                  </a:lnTo>
                  <a:close/>
                </a:path>
              </a:pathLst>
            </a:custGeom>
            <a:blipFill>
              <a:blip r:embed="rId2">
                <a:alphaModFix amt="54000"/>
              </a:blip>
              <a:stretch>
                <a:fillRect l="-20208" t="0" r="-20208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7376936" y="9387996"/>
            <a:ext cx="432646" cy="424904"/>
            <a:chOff x="0" y="0"/>
            <a:chExt cx="113948" cy="11190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13948" cy="111909"/>
            </a:xfrm>
            <a:custGeom>
              <a:avLst/>
              <a:gdLst/>
              <a:ahLst/>
              <a:cxnLst/>
              <a:rect r="r" b="b" t="t" l="l"/>
              <a:pathLst>
                <a:path h="111909" w="113948">
                  <a:moveTo>
                    <a:pt x="0" y="0"/>
                  </a:moveTo>
                  <a:lnTo>
                    <a:pt x="113948" y="0"/>
                  </a:lnTo>
                  <a:lnTo>
                    <a:pt x="113948" y="111909"/>
                  </a:lnTo>
                  <a:lnTo>
                    <a:pt x="0" y="111909"/>
                  </a:lnTo>
                  <a:close/>
                </a:path>
              </a:pathLst>
            </a:custGeom>
            <a:solidFill>
              <a:srgbClr val="FFD21B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19050"/>
              <a:ext cx="113948" cy="928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455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725728" y="722948"/>
            <a:ext cx="16836543" cy="305753"/>
            <a:chOff x="0" y="0"/>
            <a:chExt cx="22448725" cy="407670"/>
          </a:xfrm>
        </p:grpSpPr>
        <p:sp>
          <p:nvSpPr>
            <p:cNvPr name="AutoShape 8" id="8"/>
            <p:cNvSpPr/>
            <p:nvPr/>
          </p:nvSpPr>
          <p:spPr>
            <a:xfrm flipV="true">
              <a:off x="0" y="401320"/>
              <a:ext cx="22448725" cy="0"/>
            </a:xfrm>
            <a:prstGeom prst="line">
              <a:avLst/>
            </a:prstGeom>
            <a:ln cap="flat" w="127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TextBox 9" id="9"/>
            <p:cNvSpPr txBox="true"/>
            <p:nvPr/>
          </p:nvSpPr>
          <p:spPr>
            <a:xfrm rot="0">
              <a:off x="0" y="19050"/>
              <a:ext cx="10337735" cy="2806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455"/>
                </a:lnSpc>
              </a:pPr>
              <a:r>
                <a:rPr lang="en-US" sz="1500" b="true">
                  <a:solidFill>
                    <a:srgbClr val="FFFFFF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DIAGNOSTICHOME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12110989" y="19050"/>
              <a:ext cx="10337735" cy="2806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455"/>
                </a:lnSpc>
              </a:pPr>
              <a:r>
                <a:rPr lang="en-US" b="true" sz="1500">
                  <a:solidFill>
                    <a:srgbClr val="FFFFFF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2025</a:t>
              </a: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17376936" y="9507103"/>
            <a:ext cx="432646" cy="205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55"/>
              </a:lnSpc>
            </a:pPr>
            <a:r>
              <a:rPr lang="en-US" b="true" sz="1500">
                <a:solidFill>
                  <a:srgbClr val="FFFDF7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11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909664" y="1483651"/>
            <a:ext cx="8184097" cy="62071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b="true">
                <a:solidFill>
                  <a:srgbClr val="FFD21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LA PROTECTION DES OCCUPANTS DES MEUBLÉS DE TOURISME EN SITUATION D’INSALUBRITÉ OU D’INSÉCURITÉ</a:t>
            </a:r>
          </a:p>
          <a:p>
            <a:pPr algn="l">
              <a:lnSpc>
                <a:spcPts val="7000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8909664" y="7624101"/>
            <a:ext cx="7044274" cy="12630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FFDF7"/>
                </a:solidFill>
                <a:latin typeface="Poppins Light"/>
                <a:ea typeface="Poppins Light"/>
                <a:cs typeface="Poppins Light"/>
                <a:sym typeface="Poppins Light"/>
              </a:rPr>
              <a:t>Voir texte de loi n° 2024-1039 du 19 novembre 2024</a:t>
            </a:r>
          </a:p>
          <a:p>
            <a:pPr algn="l">
              <a:lnSpc>
                <a:spcPts val="3359"/>
              </a:lnSpc>
            </a:pP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778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8420453" y="948199"/>
            <a:ext cx="9867547" cy="9338801"/>
            <a:chOff x="0" y="0"/>
            <a:chExt cx="1528741" cy="144682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528741" cy="1446825"/>
            </a:xfrm>
            <a:custGeom>
              <a:avLst/>
              <a:gdLst/>
              <a:ahLst/>
              <a:cxnLst/>
              <a:rect r="r" b="b" t="t" l="l"/>
              <a:pathLst>
                <a:path h="1446825" w="1528741">
                  <a:moveTo>
                    <a:pt x="0" y="0"/>
                  </a:moveTo>
                  <a:lnTo>
                    <a:pt x="1528741" y="0"/>
                  </a:lnTo>
                  <a:lnTo>
                    <a:pt x="1528741" y="1446825"/>
                  </a:lnTo>
                  <a:lnTo>
                    <a:pt x="0" y="1446825"/>
                  </a:lnTo>
                  <a:close/>
                </a:path>
              </a:pathLst>
            </a:custGeom>
            <a:blipFill>
              <a:blip r:embed="rId2">
                <a:alphaModFix amt="65999"/>
              </a:blip>
              <a:stretch>
                <a:fillRect l="-21025" t="0" r="-21025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7376936" y="9387996"/>
            <a:ext cx="432646" cy="424904"/>
            <a:chOff x="0" y="0"/>
            <a:chExt cx="113948" cy="11190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13948" cy="111909"/>
            </a:xfrm>
            <a:custGeom>
              <a:avLst/>
              <a:gdLst/>
              <a:ahLst/>
              <a:cxnLst/>
              <a:rect r="r" b="b" t="t" l="l"/>
              <a:pathLst>
                <a:path h="111909" w="113948">
                  <a:moveTo>
                    <a:pt x="0" y="0"/>
                  </a:moveTo>
                  <a:lnTo>
                    <a:pt x="113948" y="0"/>
                  </a:lnTo>
                  <a:lnTo>
                    <a:pt x="113948" y="111909"/>
                  </a:lnTo>
                  <a:lnTo>
                    <a:pt x="0" y="111909"/>
                  </a:lnTo>
                  <a:close/>
                </a:path>
              </a:pathLst>
            </a:custGeom>
            <a:solidFill>
              <a:srgbClr val="FFD21B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19050"/>
              <a:ext cx="113948" cy="928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455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725728" y="722948"/>
            <a:ext cx="16836543" cy="305753"/>
            <a:chOff x="0" y="0"/>
            <a:chExt cx="22448725" cy="407670"/>
          </a:xfrm>
        </p:grpSpPr>
        <p:sp>
          <p:nvSpPr>
            <p:cNvPr name="AutoShape 8" id="8"/>
            <p:cNvSpPr/>
            <p:nvPr/>
          </p:nvSpPr>
          <p:spPr>
            <a:xfrm flipV="true">
              <a:off x="0" y="401320"/>
              <a:ext cx="22448725" cy="0"/>
            </a:xfrm>
            <a:prstGeom prst="line">
              <a:avLst/>
            </a:prstGeom>
            <a:ln cap="flat" w="127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TextBox 9" id="9"/>
            <p:cNvSpPr txBox="true"/>
            <p:nvPr/>
          </p:nvSpPr>
          <p:spPr>
            <a:xfrm rot="0">
              <a:off x="0" y="19050"/>
              <a:ext cx="10337735" cy="2806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455"/>
                </a:lnSpc>
              </a:pPr>
              <a:r>
                <a:rPr lang="en-US" sz="1500" b="true">
                  <a:solidFill>
                    <a:srgbClr val="FFFFFF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DIAGNOSTICHOME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12110989" y="19050"/>
              <a:ext cx="10337735" cy="2806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455"/>
                </a:lnSpc>
              </a:pPr>
              <a:r>
                <a:rPr lang="en-US" b="true" sz="1500">
                  <a:solidFill>
                    <a:srgbClr val="FFFFFF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2025</a:t>
              </a: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17376936" y="9507103"/>
            <a:ext cx="432646" cy="205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55"/>
              </a:lnSpc>
            </a:pPr>
            <a:r>
              <a:rPr lang="en-US" b="true" sz="1500">
                <a:solidFill>
                  <a:srgbClr val="FFFDF7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12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97761" y="1284254"/>
            <a:ext cx="7613061" cy="3549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b="true">
                <a:solidFill>
                  <a:srgbClr val="FFD21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L’ABAISSEMENT DE LEUR ABATTEMENT FISCAL</a:t>
            </a:r>
          </a:p>
          <a:p>
            <a:pPr algn="l">
              <a:lnSpc>
                <a:spcPts val="7000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897761" y="5156132"/>
            <a:ext cx="7044274" cy="2101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FFDF7"/>
                </a:solidFill>
                <a:latin typeface="Poppins Light"/>
                <a:ea typeface="Poppins Light"/>
                <a:cs typeface="Poppins Light"/>
                <a:sym typeface="Poppins Light"/>
              </a:rPr>
              <a:t>La fiscalité des locations aux touristes de biens immobiliers meublés va changer avec de </a:t>
            </a:r>
            <a:r>
              <a:rPr lang="en-US" sz="2400" b="true">
                <a:solidFill>
                  <a:srgbClr val="FFFDF7"/>
                </a:solidFill>
                <a:latin typeface="Poppins Bold"/>
                <a:ea typeface="Poppins Bold"/>
                <a:cs typeface="Poppins Bold"/>
                <a:sym typeface="Poppins Bold"/>
              </a:rPr>
              <a:t>nouveaux taux</a:t>
            </a:r>
            <a:r>
              <a:rPr lang="en-US" sz="2400">
                <a:solidFill>
                  <a:srgbClr val="FFFDF7"/>
                </a:solidFill>
                <a:latin typeface="Poppins Light"/>
                <a:ea typeface="Poppins Light"/>
                <a:cs typeface="Poppins Light"/>
                <a:sym typeface="Poppins Light"/>
              </a:rPr>
              <a:t> d’abattement fiscal</a:t>
            </a:r>
          </a:p>
          <a:p>
            <a:pPr algn="l">
              <a:lnSpc>
                <a:spcPts val="3359"/>
              </a:lnSpc>
            </a:pPr>
          </a:p>
          <a:p>
            <a:pPr algn="l">
              <a:lnSpc>
                <a:spcPts val="3359"/>
              </a:lnSpc>
            </a:pP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778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36990" y="1028700"/>
            <a:ext cx="8426373" cy="9338801"/>
            <a:chOff x="0" y="0"/>
            <a:chExt cx="1305466" cy="144682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305466" cy="1446825"/>
            </a:xfrm>
            <a:custGeom>
              <a:avLst/>
              <a:gdLst/>
              <a:ahLst/>
              <a:cxnLst/>
              <a:rect r="r" b="b" t="t" l="l"/>
              <a:pathLst>
                <a:path h="1446825" w="1305466">
                  <a:moveTo>
                    <a:pt x="0" y="0"/>
                  </a:moveTo>
                  <a:lnTo>
                    <a:pt x="1305466" y="0"/>
                  </a:lnTo>
                  <a:lnTo>
                    <a:pt x="1305466" y="1446825"/>
                  </a:lnTo>
                  <a:lnTo>
                    <a:pt x="0" y="1446825"/>
                  </a:lnTo>
                  <a:close/>
                </a:path>
              </a:pathLst>
            </a:custGeom>
            <a:blipFill>
              <a:blip r:embed="rId2">
                <a:alphaModFix amt="30000"/>
              </a:blip>
              <a:stretch>
                <a:fillRect l="-28741" t="0" r="-28741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7376936" y="9387996"/>
            <a:ext cx="432646" cy="424904"/>
            <a:chOff x="0" y="0"/>
            <a:chExt cx="113948" cy="11190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13948" cy="111909"/>
            </a:xfrm>
            <a:custGeom>
              <a:avLst/>
              <a:gdLst/>
              <a:ahLst/>
              <a:cxnLst/>
              <a:rect r="r" b="b" t="t" l="l"/>
              <a:pathLst>
                <a:path h="111909" w="113948">
                  <a:moveTo>
                    <a:pt x="0" y="0"/>
                  </a:moveTo>
                  <a:lnTo>
                    <a:pt x="113948" y="0"/>
                  </a:lnTo>
                  <a:lnTo>
                    <a:pt x="113948" y="111909"/>
                  </a:lnTo>
                  <a:lnTo>
                    <a:pt x="0" y="111909"/>
                  </a:lnTo>
                  <a:close/>
                </a:path>
              </a:pathLst>
            </a:custGeom>
            <a:solidFill>
              <a:srgbClr val="FFD21B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19050"/>
              <a:ext cx="113948" cy="928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455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725728" y="722948"/>
            <a:ext cx="16836543" cy="305753"/>
            <a:chOff x="0" y="0"/>
            <a:chExt cx="22448725" cy="407670"/>
          </a:xfrm>
        </p:grpSpPr>
        <p:sp>
          <p:nvSpPr>
            <p:cNvPr name="AutoShape 8" id="8"/>
            <p:cNvSpPr/>
            <p:nvPr/>
          </p:nvSpPr>
          <p:spPr>
            <a:xfrm flipV="true">
              <a:off x="0" y="401320"/>
              <a:ext cx="22448725" cy="0"/>
            </a:xfrm>
            <a:prstGeom prst="line">
              <a:avLst/>
            </a:prstGeom>
            <a:ln cap="flat" w="127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TextBox 9" id="9"/>
            <p:cNvSpPr txBox="true"/>
            <p:nvPr/>
          </p:nvSpPr>
          <p:spPr>
            <a:xfrm rot="0">
              <a:off x="0" y="19050"/>
              <a:ext cx="10337735" cy="2806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455"/>
                </a:lnSpc>
              </a:pPr>
              <a:r>
                <a:rPr lang="en-US" sz="1500" b="true">
                  <a:solidFill>
                    <a:srgbClr val="FFFFFF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DIAGNOSTICHOME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12110989" y="19050"/>
              <a:ext cx="10337735" cy="2806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455"/>
                </a:lnSpc>
              </a:pPr>
              <a:r>
                <a:rPr lang="en-US" b="true" sz="1500">
                  <a:solidFill>
                    <a:srgbClr val="FFFFFF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2025</a:t>
              </a: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17376936" y="9507103"/>
            <a:ext cx="432646" cy="205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55"/>
              </a:lnSpc>
            </a:pPr>
            <a:r>
              <a:rPr lang="en-US" b="true" sz="1500">
                <a:solidFill>
                  <a:srgbClr val="FFFDF7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13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843022" y="1176222"/>
            <a:ext cx="8184097" cy="35496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b="true">
                <a:solidFill>
                  <a:srgbClr val="FFD21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L’ENCADREMENT DES MEUBLÉS DE TOURISME EN COPROPRIÉTÉ.</a:t>
            </a:r>
          </a:p>
          <a:p>
            <a:pPr algn="l">
              <a:lnSpc>
                <a:spcPts val="7000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9843022" y="3575685"/>
            <a:ext cx="7044274" cy="6711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</a:p>
          <a:p>
            <a:pPr algn="l">
              <a:lnSpc>
                <a:spcPts val="3359"/>
              </a:lnSpc>
            </a:pPr>
            <a:r>
              <a:rPr lang="en-US" sz="2400" b="true">
                <a:solidFill>
                  <a:srgbClr val="FFFDF7"/>
                </a:solidFill>
                <a:latin typeface="Poppins Bold"/>
                <a:ea typeface="Poppins Bold"/>
                <a:cs typeface="Poppins Bold"/>
                <a:sym typeface="Poppins Bold"/>
              </a:rPr>
              <a:t>À partir de 2025,</a:t>
            </a:r>
            <a:r>
              <a:rPr lang="en-US" sz="2400">
                <a:solidFill>
                  <a:srgbClr val="FFFDF7"/>
                </a:solidFill>
                <a:latin typeface="Poppins Light"/>
                <a:ea typeface="Poppins Light"/>
                <a:cs typeface="Poppins Light"/>
                <a:sym typeface="Poppins Light"/>
              </a:rPr>
              <a:t> tout copropriétaire se déclarant en mairie comme loueur de meublés de tourisme devra en</a:t>
            </a:r>
            <a:r>
              <a:rPr lang="en-US" sz="2400" b="true">
                <a:solidFill>
                  <a:srgbClr val="FFFDF7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</a:p>
          <a:p>
            <a:pPr algn="l">
              <a:lnSpc>
                <a:spcPts val="3359"/>
              </a:lnSpc>
            </a:pPr>
            <a:r>
              <a:rPr lang="en-US" sz="2400" b="true">
                <a:solidFill>
                  <a:srgbClr val="FFFDF7"/>
                </a:solidFill>
                <a:latin typeface="Poppins Bold"/>
                <a:ea typeface="Poppins Bold"/>
                <a:cs typeface="Poppins Bold"/>
                <a:sym typeface="Poppins Bold"/>
              </a:rPr>
              <a:t>informer le</a:t>
            </a:r>
            <a:r>
              <a:rPr lang="en-US" sz="2400">
                <a:solidFill>
                  <a:srgbClr val="FFFDF7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b="true">
                <a:solidFill>
                  <a:srgbClr val="FFFDF7"/>
                </a:solidFill>
                <a:latin typeface="Poppins Bold"/>
                <a:ea typeface="Poppins Bold"/>
                <a:cs typeface="Poppins Bold"/>
                <a:sym typeface="Poppins Bold"/>
              </a:rPr>
              <a:t>syndic. </a:t>
            </a: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FFDF7"/>
                </a:solidFill>
                <a:latin typeface="Poppins Light"/>
                <a:ea typeface="Poppins Light"/>
                <a:cs typeface="Poppins Light"/>
                <a:sym typeface="Poppins Light"/>
              </a:rPr>
              <a:t>Les nouveaux règlements de copropriété pourront interdire ou non les meublés de tourisme. </a:t>
            </a: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FFDF7"/>
                </a:solidFill>
                <a:latin typeface="Poppins Light"/>
                <a:ea typeface="Poppins Light"/>
                <a:cs typeface="Poppins Light"/>
                <a:sym typeface="Poppins Light"/>
              </a:rPr>
              <a:t>Dans les copropriétés disposant déjà d'un règlement de copropriété, un vote à la majorité (deux tiers des voix) pourra modifier le règlement de copropriété pour interdire la location des logements en meublés de tourisme, alors qu'aujourd'hui l'unanimité est requise.</a:t>
            </a:r>
          </a:p>
          <a:p>
            <a:pPr algn="l">
              <a:lnSpc>
                <a:spcPts val="3359"/>
              </a:lnSpc>
            </a:pP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778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78418" y="474099"/>
            <a:ext cx="17331164" cy="9338801"/>
            <a:chOff x="0" y="0"/>
            <a:chExt cx="4564586" cy="245960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64586" cy="2459602"/>
            </a:xfrm>
            <a:custGeom>
              <a:avLst/>
              <a:gdLst/>
              <a:ahLst/>
              <a:cxnLst/>
              <a:rect r="r" b="b" t="t" l="l"/>
              <a:pathLst>
                <a:path h="2459602" w="4564586">
                  <a:moveTo>
                    <a:pt x="0" y="0"/>
                  </a:moveTo>
                  <a:lnTo>
                    <a:pt x="4564586" y="0"/>
                  </a:lnTo>
                  <a:lnTo>
                    <a:pt x="4564586" y="2459602"/>
                  </a:lnTo>
                  <a:lnTo>
                    <a:pt x="0" y="2459602"/>
                  </a:lnTo>
                  <a:close/>
                </a:path>
              </a:pathLst>
            </a:custGeom>
            <a:solidFill>
              <a:srgbClr val="FFD21B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19050"/>
              <a:ext cx="4564586" cy="24405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455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2096007" y="3730625"/>
            <a:ext cx="14095986" cy="28352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00"/>
              </a:lnSpc>
            </a:pPr>
            <a:r>
              <a:rPr lang="en-US" b="true" sz="5000">
                <a:solidFill>
                  <a:srgbClr val="FFFDF7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L’APPLICATION DES RÈGLES DE PERFORMANCE ÉNERGÉTIQUE AUX MEUBLÉS DE TOURISME </a:t>
            </a:r>
          </a:p>
          <a:p>
            <a:pPr algn="ctr">
              <a:lnSpc>
                <a:spcPts val="5500"/>
              </a:lnSpc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5267349" y="6554159"/>
            <a:ext cx="7753301" cy="67944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49"/>
              </a:lnSpc>
            </a:pPr>
            <a:r>
              <a:rPr lang="en-US" b="true" sz="4999">
                <a:solidFill>
                  <a:srgbClr val="05778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LE DPE ARRIVE...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725728" y="722948"/>
            <a:ext cx="16836543" cy="305753"/>
            <a:chOff x="0" y="0"/>
            <a:chExt cx="22448725" cy="407670"/>
          </a:xfrm>
        </p:grpSpPr>
        <p:sp>
          <p:nvSpPr>
            <p:cNvPr name="AutoShape 8" id="8"/>
            <p:cNvSpPr/>
            <p:nvPr/>
          </p:nvSpPr>
          <p:spPr>
            <a:xfrm flipV="true">
              <a:off x="0" y="401320"/>
              <a:ext cx="22448725" cy="0"/>
            </a:xfrm>
            <a:prstGeom prst="line">
              <a:avLst/>
            </a:prstGeom>
            <a:ln cap="flat" w="127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TextBox 9" id="9"/>
            <p:cNvSpPr txBox="true"/>
            <p:nvPr/>
          </p:nvSpPr>
          <p:spPr>
            <a:xfrm rot="0">
              <a:off x="0" y="19050"/>
              <a:ext cx="10337735" cy="2806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455"/>
                </a:lnSpc>
              </a:pPr>
              <a:r>
                <a:rPr lang="en-US" sz="1500" b="true">
                  <a:solidFill>
                    <a:srgbClr val="FFFFFF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DIAGNOSTICHOME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12110989" y="19050"/>
              <a:ext cx="10337735" cy="2806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455"/>
                </a:lnSpc>
              </a:pPr>
              <a:r>
                <a:rPr lang="en-US" b="true" sz="1500">
                  <a:solidFill>
                    <a:srgbClr val="FFFFFF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2025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7376936" y="9387996"/>
            <a:ext cx="432646" cy="424904"/>
            <a:chOff x="0" y="0"/>
            <a:chExt cx="113948" cy="111909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13948" cy="111909"/>
            </a:xfrm>
            <a:custGeom>
              <a:avLst/>
              <a:gdLst/>
              <a:ahLst/>
              <a:cxnLst/>
              <a:rect r="r" b="b" t="t" l="l"/>
              <a:pathLst>
                <a:path h="111909" w="113948">
                  <a:moveTo>
                    <a:pt x="0" y="0"/>
                  </a:moveTo>
                  <a:lnTo>
                    <a:pt x="113948" y="0"/>
                  </a:lnTo>
                  <a:lnTo>
                    <a:pt x="113948" y="111909"/>
                  </a:lnTo>
                  <a:lnTo>
                    <a:pt x="0" y="111909"/>
                  </a:lnTo>
                  <a:close/>
                </a:path>
              </a:pathLst>
            </a:custGeom>
            <a:solidFill>
              <a:srgbClr val="FFFDF7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19050"/>
              <a:ext cx="113948" cy="928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455"/>
                </a:lnSpc>
              </a:pP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17376936" y="9507103"/>
            <a:ext cx="432646" cy="205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55"/>
              </a:lnSpc>
            </a:pPr>
            <a:r>
              <a:rPr lang="en-US" b="true" sz="1500">
                <a:solidFill>
                  <a:srgbClr val="05778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14</a:t>
            </a:r>
          </a:p>
        </p:txBody>
      </p:sp>
      <p:sp>
        <p:nvSpPr>
          <p:cNvPr name="AutoShape 15" id="15"/>
          <p:cNvSpPr/>
          <p:nvPr/>
        </p:nvSpPr>
        <p:spPr>
          <a:xfrm>
            <a:off x="5897880" y="7214558"/>
            <a:ext cx="6492240" cy="0"/>
          </a:xfrm>
          <a:prstGeom prst="line">
            <a:avLst/>
          </a:prstGeom>
          <a:ln cap="flat" w="38100">
            <a:solidFill>
              <a:srgbClr val="FEFEFE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6" id="16"/>
          <p:cNvSpPr/>
          <p:nvPr/>
        </p:nvSpPr>
        <p:spPr>
          <a:xfrm flipH="false" flipV="false" rot="0">
            <a:off x="2096007" y="3197827"/>
            <a:ext cx="1048847" cy="2671748"/>
          </a:xfrm>
          <a:custGeom>
            <a:avLst/>
            <a:gdLst/>
            <a:ahLst/>
            <a:cxnLst/>
            <a:rect r="r" b="b" t="t" l="l"/>
            <a:pathLst>
              <a:path h="2671748" w="1048847">
                <a:moveTo>
                  <a:pt x="0" y="0"/>
                </a:moveTo>
                <a:lnTo>
                  <a:pt x="1048847" y="0"/>
                </a:lnTo>
                <a:lnTo>
                  <a:pt x="1048847" y="2671748"/>
                </a:lnTo>
                <a:lnTo>
                  <a:pt x="0" y="26717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-164844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6389486" y="8268957"/>
            <a:ext cx="1898514" cy="2018043"/>
          </a:xfrm>
          <a:custGeom>
            <a:avLst/>
            <a:gdLst/>
            <a:ahLst/>
            <a:cxnLst/>
            <a:rect r="r" b="b" t="t" l="l"/>
            <a:pathLst>
              <a:path h="2018043" w="1898514">
                <a:moveTo>
                  <a:pt x="0" y="0"/>
                </a:moveTo>
                <a:lnTo>
                  <a:pt x="1898514" y="0"/>
                </a:lnTo>
                <a:lnTo>
                  <a:pt x="1898514" y="2018043"/>
                </a:lnTo>
                <a:lnTo>
                  <a:pt x="0" y="20180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778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78418" y="474099"/>
            <a:ext cx="17331164" cy="9338801"/>
            <a:chOff x="0" y="0"/>
            <a:chExt cx="2685051" cy="144682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685051" cy="1446825"/>
            </a:xfrm>
            <a:custGeom>
              <a:avLst/>
              <a:gdLst/>
              <a:ahLst/>
              <a:cxnLst/>
              <a:rect r="r" b="b" t="t" l="l"/>
              <a:pathLst>
                <a:path h="1446825" w="2685051">
                  <a:moveTo>
                    <a:pt x="0" y="0"/>
                  </a:moveTo>
                  <a:lnTo>
                    <a:pt x="2685051" y="0"/>
                  </a:lnTo>
                  <a:lnTo>
                    <a:pt x="2685051" y="1446825"/>
                  </a:lnTo>
                  <a:lnTo>
                    <a:pt x="0" y="1446825"/>
                  </a:lnTo>
                  <a:close/>
                </a:path>
              </a:pathLst>
            </a:custGeom>
            <a:blipFill>
              <a:blip r:embed="rId2"/>
              <a:stretch>
                <a:fillRect l="0" t="-11822" r="0" b="-11822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7376936" y="9387996"/>
            <a:ext cx="432646" cy="424904"/>
            <a:chOff x="0" y="0"/>
            <a:chExt cx="113948" cy="11190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13948" cy="111909"/>
            </a:xfrm>
            <a:custGeom>
              <a:avLst/>
              <a:gdLst/>
              <a:ahLst/>
              <a:cxnLst/>
              <a:rect r="r" b="b" t="t" l="l"/>
              <a:pathLst>
                <a:path h="111909" w="113948">
                  <a:moveTo>
                    <a:pt x="0" y="0"/>
                  </a:moveTo>
                  <a:lnTo>
                    <a:pt x="113948" y="0"/>
                  </a:lnTo>
                  <a:lnTo>
                    <a:pt x="113948" y="111909"/>
                  </a:lnTo>
                  <a:lnTo>
                    <a:pt x="0" y="111909"/>
                  </a:lnTo>
                  <a:close/>
                </a:path>
              </a:pathLst>
            </a:custGeom>
            <a:solidFill>
              <a:srgbClr val="FFD21B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19050"/>
              <a:ext cx="113948" cy="928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455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725728" y="722948"/>
            <a:ext cx="16836543" cy="305753"/>
            <a:chOff x="0" y="0"/>
            <a:chExt cx="22448725" cy="407670"/>
          </a:xfrm>
        </p:grpSpPr>
        <p:sp>
          <p:nvSpPr>
            <p:cNvPr name="AutoShape 8" id="8"/>
            <p:cNvSpPr/>
            <p:nvPr/>
          </p:nvSpPr>
          <p:spPr>
            <a:xfrm flipV="true">
              <a:off x="0" y="401320"/>
              <a:ext cx="22448725" cy="0"/>
            </a:xfrm>
            <a:prstGeom prst="line">
              <a:avLst/>
            </a:prstGeom>
            <a:ln cap="flat" w="12700">
              <a:solidFill>
                <a:srgbClr val="FEFEFE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TextBox 9" id="9"/>
            <p:cNvSpPr txBox="true"/>
            <p:nvPr/>
          </p:nvSpPr>
          <p:spPr>
            <a:xfrm rot="0">
              <a:off x="0" y="19050"/>
              <a:ext cx="10337735" cy="2806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455"/>
                </a:lnSpc>
              </a:pPr>
              <a:r>
                <a:rPr lang="en-US" sz="1500" b="true">
                  <a:solidFill>
                    <a:srgbClr val="FEFEFE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DIAGNOSTICHOME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12110989" y="19050"/>
              <a:ext cx="10337735" cy="2806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455"/>
                </a:lnSpc>
              </a:pPr>
              <a:r>
                <a:rPr lang="en-US" b="true" sz="1500">
                  <a:solidFill>
                    <a:srgbClr val="FEFEFE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2025</a:t>
              </a: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3095704" y="1666377"/>
            <a:ext cx="12096591" cy="6194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b="true" sz="7000">
                <a:solidFill>
                  <a:srgbClr val="FFD21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DIAGNOSTIC DE PERFORMANCE ÉNERGÉTIQUE : </a:t>
            </a:r>
          </a:p>
          <a:p>
            <a:pPr algn="ctr">
              <a:lnSpc>
                <a:spcPts val="9800"/>
              </a:lnSpc>
            </a:pPr>
            <a:r>
              <a:rPr lang="en-US" b="true" sz="7000">
                <a:solidFill>
                  <a:srgbClr val="FFD21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LE FAMEUX « DPE »</a:t>
            </a:r>
          </a:p>
          <a:p>
            <a:pPr algn="ctr">
              <a:lnSpc>
                <a:spcPts val="9800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5109310" y="7257961"/>
            <a:ext cx="8817901" cy="15811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>
                <a:solidFill>
                  <a:srgbClr val="FFFDF7"/>
                </a:solidFill>
                <a:latin typeface="Coco Gothic"/>
                <a:ea typeface="Coco Gothic"/>
                <a:cs typeface="Coco Gothic"/>
                <a:sym typeface="Coco Gothic"/>
              </a:rPr>
              <a:t>PRÉSENTATION GÉNÉRALE</a:t>
            </a:r>
          </a:p>
          <a:p>
            <a:pPr algn="ctr">
              <a:lnSpc>
                <a:spcPts val="6299"/>
              </a:lnSpc>
            </a:pP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3095704" y="2575772"/>
            <a:ext cx="1926265" cy="1908754"/>
          </a:xfrm>
          <a:custGeom>
            <a:avLst/>
            <a:gdLst/>
            <a:ahLst/>
            <a:cxnLst/>
            <a:rect r="r" b="b" t="t" l="l"/>
            <a:pathLst>
              <a:path h="1908754" w="1926265">
                <a:moveTo>
                  <a:pt x="0" y="0"/>
                </a:moveTo>
                <a:lnTo>
                  <a:pt x="1926266" y="0"/>
                </a:lnTo>
                <a:lnTo>
                  <a:pt x="1926266" y="1908754"/>
                </a:lnTo>
                <a:lnTo>
                  <a:pt x="0" y="19087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5021970" y="6878117"/>
            <a:ext cx="582893" cy="1484815"/>
          </a:xfrm>
          <a:custGeom>
            <a:avLst/>
            <a:gdLst/>
            <a:ahLst/>
            <a:cxnLst/>
            <a:rect r="r" b="b" t="t" l="l"/>
            <a:pathLst>
              <a:path h="1484815" w="582893">
                <a:moveTo>
                  <a:pt x="0" y="0"/>
                </a:moveTo>
                <a:lnTo>
                  <a:pt x="582893" y="0"/>
                </a:lnTo>
                <a:lnTo>
                  <a:pt x="582893" y="1484815"/>
                </a:lnTo>
                <a:lnTo>
                  <a:pt x="0" y="14848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-164844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0" y="6303259"/>
            <a:ext cx="4186564" cy="4177842"/>
          </a:xfrm>
          <a:custGeom>
            <a:avLst/>
            <a:gdLst/>
            <a:ahLst/>
            <a:cxnLst/>
            <a:rect r="r" b="b" t="t" l="l"/>
            <a:pathLst>
              <a:path h="4177842" w="4186564">
                <a:moveTo>
                  <a:pt x="0" y="0"/>
                </a:moveTo>
                <a:lnTo>
                  <a:pt x="4186564" y="0"/>
                </a:lnTo>
                <a:lnTo>
                  <a:pt x="4186564" y="4177842"/>
                </a:lnTo>
                <a:lnTo>
                  <a:pt x="0" y="41778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7376936" y="9507103"/>
            <a:ext cx="432646" cy="205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55"/>
              </a:lnSpc>
            </a:pPr>
            <a:r>
              <a:rPr lang="en-US" b="true" sz="1500">
                <a:solidFill>
                  <a:srgbClr val="FFFFFF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15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778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7376936" y="9387996"/>
            <a:ext cx="432646" cy="424904"/>
            <a:chOff x="0" y="0"/>
            <a:chExt cx="113948" cy="11190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3948" cy="111909"/>
            </a:xfrm>
            <a:custGeom>
              <a:avLst/>
              <a:gdLst/>
              <a:ahLst/>
              <a:cxnLst/>
              <a:rect r="r" b="b" t="t" l="l"/>
              <a:pathLst>
                <a:path h="111909" w="113948">
                  <a:moveTo>
                    <a:pt x="0" y="0"/>
                  </a:moveTo>
                  <a:lnTo>
                    <a:pt x="113948" y="0"/>
                  </a:lnTo>
                  <a:lnTo>
                    <a:pt x="113948" y="111909"/>
                  </a:lnTo>
                  <a:lnTo>
                    <a:pt x="0" y="111909"/>
                  </a:lnTo>
                  <a:close/>
                </a:path>
              </a:pathLst>
            </a:custGeom>
            <a:solidFill>
              <a:srgbClr val="FFD21B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19050"/>
              <a:ext cx="113948" cy="928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455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725728" y="722948"/>
            <a:ext cx="16836543" cy="305753"/>
            <a:chOff x="0" y="0"/>
            <a:chExt cx="22448725" cy="407670"/>
          </a:xfrm>
        </p:grpSpPr>
        <p:sp>
          <p:nvSpPr>
            <p:cNvPr name="AutoShape 6" id="6"/>
            <p:cNvSpPr/>
            <p:nvPr/>
          </p:nvSpPr>
          <p:spPr>
            <a:xfrm flipV="true">
              <a:off x="0" y="401320"/>
              <a:ext cx="22448725" cy="0"/>
            </a:xfrm>
            <a:prstGeom prst="line">
              <a:avLst/>
            </a:prstGeom>
            <a:ln cap="flat" w="127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TextBox 7" id="7"/>
            <p:cNvSpPr txBox="true"/>
            <p:nvPr/>
          </p:nvSpPr>
          <p:spPr>
            <a:xfrm rot="0">
              <a:off x="0" y="19050"/>
              <a:ext cx="10337735" cy="2806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455"/>
                </a:lnSpc>
              </a:pPr>
              <a:r>
                <a:rPr lang="en-US" sz="1500" b="true">
                  <a:solidFill>
                    <a:srgbClr val="FFFFFF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DIAGNOSTICHOME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12110989" y="19050"/>
              <a:ext cx="10337735" cy="2806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455"/>
                </a:lnSpc>
              </a:pPr>
              <a:r>
                <a:rPr lang="en-US" b="true" sz="1500">
                  <a:solidFill>
                    <a:srgbClr val="FFFFFF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2025</a:t>
              </a: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9550622" y="1228509"/>
            <a:ext cx="7708678" cy="6310174"/>
          </a:xfrm>
          <a:custGeom>
            <a:avLst/>
            <a:gdLst/>
            <a:ahLst/>
            <a:cxnLst/>
            <a:rect r="r" b="b" t="t" l="l"/>
            <a:pathLst>
              <a:path h="6310174" w="7708678">
                <a:moveTo>
                  <a:pt x="0" y="0"/>
                </a:moveTo>
                <a:lnTo>
                  <a:pt x="7708678" y="0"/>
                </a:lnTo>
                <a:lnTo>
                  <a:pt x="7708678" y="6310174"/>
                </a:lnTo>
                <a:lnTo>
                  <a:pt x="0" y="63101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8877" r="0" b="-10516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7376936" y="9507103"/>
            <a:ext cx="432646" cy="205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55"/>
              </a:lnSpc>
            </a:pPr>
            <a:r>
              <a:rPr lang="en-US" b="true" sz="1500">
                <a:solidFill>
                  <a:srgbClr val="FFFDF7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16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8700" y="1666141"/>
            <a:ext cx="7708678" cy="1327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00"/>
              </a:lnSpc>
            </a:pPr>
            <a:r>
              <a:rPr lang="en-US" sz="5000" b="true">
                <a:solidFill>
                  <a:srgbClr val="FFD21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POURQUOI UN DPE ?</a:t>
            </a:r>
          </a:p>
          <a:p>
            <a:pPr algn="l">
              <a:lnSpc>
                <a:spcPts val="5000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1028700" y="2732947"/>
            <a:ext cx="7708678" cy="58731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FFDF7"/>
                </a:solidFill>
                <a:latin typeface="Poppins Light"/>
                <a:ea typeface="Poppins Light"/>
                <a:cs typeface="Poppins Light"/>
                <a:sym typeface="Poppins Light"/>
              </a:rPr>
              <a:t>Le diagnostic de performance énergétique (DPE) renseigne sur la </a:t>
            </a:r>
            <a:r>
              <a:rPr lang="en-US" sz="2400" b="true">
                <a:solidFill>
                  <a:srgbClr val="FFFDF7"/>
                </a:solidFill>
                <a:latin typeface="Poppins Bold"/>
                <a:ea typeface="Poppins Bold"/>
                <a:cs typeface="Poppins Bold"/>
                <a:sym typeface="Poppins Bold"/>
              </a:rPr>
              <a:t>performance énergétique et climatique</a:t>
            </a:r>
            <a:r>
              <a:rPr lang="en-US" sz="2400">
                <a:solidFill>
                  <a:srgbClr val="FFFDF7"/>
                </a:solidFill>
                <a:latin typeface="Poppins Light"/>
                <a:ea typeface="Poppins Light"/>
                <a:cs typeface="Poppins Light"/>
                <a:sym typeface="Poppins Light"/>
              </a:rPr>
              <a:t> d’un logement ou d’un bâtiment (étiquettes A à G), en évaluant sa consommation d’énergie et son impact en terme d’émissions de gaz à effet de serre. </a:t>
            </a: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FFDF7"/>
                </a:solidFill>
                <a:latin typeface="Poppins Light"/>
                <a:ea typeface="Poppins Light"/>
                <a:cs typeface="Poppins Light"/>
                <a:sym typeface="Poppins Light"/>
              </a:rPr>
              <a:t>Il s’inscrit dans le cadre de la politique énergétique définie au niveau européen. </a:t>
            </a: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FFDF7"/>
                </a:solidFill>
                <a:latin typeface="Poppins Light"/>
                <a:ea typeface="Poppins Light"/>
                <a:cs typeface="Poppins Light"/>
                <a:sym typeface="Poppins Light"/>
              </a:rPr>
              <a:t>Il sert notamment</a:t>
            </a:r>
            <a:r>
              <a:rPr lang="en-US" sz="2400" b="true">
                <a:solidFill>
                  <a:srgbClr val="FFFDF7"/>
                </a:solidFill>
                <a:latin typeface="Poppins Bold"/>
                <a:ea typeface="Poppins Bold"/>
                <a:cs typeface="Poppins Bold"/>
                <a:sym typeface="Poppins Bold"/>
              </a:rPr>
              <a:t> à identifier les passoires énergétiques</a:t>
            </a:r>
            <a:r>
              <a:rPr lang="en-US" sz="2400">
                <a:solidFill>
                  <a:srgbClr val="FFFDF7"/>
                </a:solidFill>
                <a:latin typeface="Poppins Light"/>
                <a:ea typeface="Poppins Light"/>
                <a:cs typeface="Poppins Light"/>
                <a:sym typeface="Poppins Light"/>
              </a:rPr>
              <a:t> (étiquettes F et G du DPE, c’est-à-dire les logements qui consomment le plus d’énergie et/ou émettent le plus de gaz à effet de serre).</a:t>
            </a:r>
          </a:p>
          <a:p>
            <a:pPr algn="l">
              <a:lnSpc>
                <a:spcPts val="3359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9550622" y="6893467"/>
            <a:ext cx="7708678" cy="33585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</a:p>
          <a:p>
            <a:pPr algn="l">
              <a:lnSpc>
                <a:spcPts val="3359"/>
              </a:lnSpc>
            </a:pP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FFDF7"/>
                </a:solidFill>
                <a:latin typeface="Poppins Light"/>
                <a:ea typeface="Poppins Light"/>
                <a:cs typeface="Poppins Light"/>
                <a:sym typeface="Poppins Light"/>
              </a:rPr>
              <a:t>Il a pour objectif de </a:t>
            </a:r>
            <a:r>
              <a:rPr lang="en-US" sz="2400" b="true">
                <a:solidFill>
                  <a:srgbClr val="FFFDF7"/>
                </a:solidFill>
                <a:latin typeface="Poppins Bold"/>
                <a:ea typeface="Poppins Bold"/>
                <a:cs typeface="Poppins Bold"/>
                <a:sym typeface="Poppins Bold"/>
              </a:rPr>
              <a:t>comparer les logements</a:t>
            </a:r>
            <a:r>
              <a:rPr lang="en-US" sz="2400">
                <a:solidFill>
                  <a:srgbClr val="FFFDF7"/>
                </a:solidFill>
                <a:latin typeface="Poppins Light"/>
                <a:ea typeface="Poppins Light"/>
                <a:cs typeface="Poppins Light"/>
                <a:sym typeface="Poppins Light"/>
              </a:rPr>
              <a:t> entre eux, </a:t>
            </a:r>
            <a:r>
              <a:rPr lang="en-US" sz="2400" b="true">
                <a:solidFill>
                  <a:srgbClr val="FFFDF7"/>
                </a:solidFill>
                <a:latin typeface="Poppins Bold"/>
                <a:ea typeface="Poppins Bold"/>
                <a:cs typeface="Poppins Bold"/>
                <a:sym typeface="Poppins Bold"/>
              </a:rPr>
              <a:t>d’informer </a:t>
            </a:r>
            <a:r>
              <a:rPr lang="en-US" sz="2400">
                <a:solidFill>
                  <a:srgbClr val="FFFDF7"/>
                </a:solidFill>
                <a:latin typeface="Poppins Light"/>
                <a:ea typeface="Poppins Light"/>
                <a:cs typeface="Poppins Light"/>
                <a:sym typeface="Poppins Light"/>
              </a:rPr>
              <a:t>l’acquéreur ou le locataire de la classe énergétique du bien et de proposer des </a:t>
            </a:r>
            <a:r>
              <a:rPr lang="en-US" sz="2400" b="true">
                <a:solidFill>
                  <a:srgbClr val="FFFDF7"/>
                </a:solidFill>
                <a:latin typeface="Poppins Bold"/>
                <a:ea typeface="Poppins Bold"/>
                <a:cs typeface="Poppins Bold"/>
                <a:sym typeface="Poppins Bold"/>
              </a:rPr>
              <a:t>recommandations de travaux</a:t>
            </a:r>
            <a:r>
              <a:rPr lang="en-US" sz="2400">
                <a:solidFill>
                  <a:srgbClr val="FFFDF7"/>
                </a:solidFill>
                <a:latin typeface="Poppins Light"/>
                <a:ea typeface="Poppins Light"/>
                <a:cs typeface="Poppins Light"/>
                <a:sym typeface="Poppins Light"/>
              </a:rPr>
              <a:t> à réaliser pour améliorer ses performances énergétiques.</a:t>
            </a:r>
          </a:p>
          <a:p>
            <a:pPr algn="l">
              <a:lnSpc>
                <a:spcPts val="3359"/>
              </a:lnSpc>
            </a:pP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778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5147062"/>
            <a:ext cx="18288000" cy="5139938"/>
            <a:chOff x="0" y="0"/>
            <a:chExt cx="4816593" cy="135372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1353729"/>
            </a:xfrm>
            <a:custGeom>
              <a:avLst/>
              <a:gdLst/>
              <a:ahLst/>
              <a:cxnLst/>
              <a:rect r="r" b="b" t="t" l="l"/>
              <a:pathLst>
                <a:path h="1353729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353729"/>
                  </a:lnTo>
                  <a:lnTo>
                    <a:pt x="0" y="1353729"/>
                  </a:lnTo>
                  <a:close/>
                </a:path>
              </a:pathLst>
            </a:custGeom>
            <a:solidFill>
              <a:srgbClr val="24282B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19050"/>
              <a:ext cx="4816593" cy="13346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455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7376936" y="9387996"/>
            <a:ext cx="432646" cy="424904"/>
            <a:chOff x="0" y="0"/>
            <a:chExt cx="113948" cy="11190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13948" cy="111909"/>
            </a:xfrm>
            <a:custGeom>
              <a:avLst/>
              <a:gdLst/>
              <a:ahLst/>
              <a:cxnLst/>
              <a:rect r="r" b="b" t="t" l="l"/>
              <a:pathLst>
                <a:path h="111909" w="113948">
                  <a:moveTo>
                    <a:pt x="0" y="0"/>
                  </a:moveTo>
                  <a:lnTo>
                    <a:pt x="113948" y="0"/>
                  </a:lnTo>
                  <a:lnTo>
                    <a:pt x="113948" y="111909"/>
                  </a:lnTo>
                  <a:lnTo>
                    <a:pt x="0" y="111909"/>
                  </a:lnTo>
                  <a:close/>
                </a:path>
              </a:pathLst>
            </a:custGeom>
            <a:solidFill>
              <a:srgbClr val="FFFDF7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19050"/>
              <a:ext cx="113948" cy="928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455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725728" y="722948"/>
            <a:ext cx="16836543" cy="305753"/>
            <a:chOff x="0" y="0"/>
            <a:chExt cx="22448725" cy="407670"/>
          </a:xfrm>
        </p:grpSpPr>
        <p:sp>
          <p:nvSpPr>
            <p:cNvPr name="AutoShape 9" id="9"/>
            <p:cNvSpPr/>
            <p:nvPr/>
          </p:nvSpPr>
          <p:spPr>
            <a:xfrm flipV="true">
              <a:off x="0" y="401320"/>
              <a:ext cx="22448725" cy="0"/>
            </a:xfrm>
            <a:prstGeom prst="line">
              <a:avLst/>
            </a:prstGeom>
            <a:ln cap="flat" w="127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TextBox 10" id="10"/>
            <p:cNvSpPr txBox="true"/>
            <p:nvPr/>
          </p:nvSpPr>
          <p:spPr>
            <a:xfrm rot="0">
              <a:off x="0" y="19050"/>
              <a:ext cx="10337735" cy="2806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455"/>
                </a:lnSpc>
              </a:pPr>
              <a:r>
                <a:rPr lang="en-US" sz="1500" b="true">
                  <a:solidFill>
                    <a:srgbClr val="FFFFFF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DIAGNOSTICHOME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12110989" y="19050"/>
              <a:ext cx="10337735" cy="2806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455"/>
                </a:lnSpc>
              </a:pPr>
              <a:r>
                <a:rPr lang="en-US" b="true" sz="1500">
                  <a:solidFill>
                    <a:srgbClr val="FFFFFF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2025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6991485" y="2064315"/>
            <a:ext cx="4318368" cy="7272637"/>
            <a:chOff x="0" y="0"/>
            <a:chExt cx="1137348" cy="1915427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137348" cy="1915427"/>
            </a:xfrm>
            <a:custGeom>
              <a:avLst/>
              <a:gdLst/>
              <a:ahLst/>
              <a:cxnLst/>
              <a:rect r="r" b="b" t="t" l="l"/>
              <a:pathLst>
                <a:path h="1915427" w="1137348">
                  <a:moveTo>
                    <a:pt x="0" y="0"/>
                  </a:moveTo>
                  <a:lnTo>
                    <a:pt x="1137348" y="0"/>
                  </a:lnTo>
                  <a:lnTo>
                    <a:pt x="1137348" y="1915427"/>
                  </a:lnTo>
                  <a:lnTo>
                    <a:pt x="0" y="1915427"/>
                  </a:lnTo>
                  <a:close/>
                </a:path>
              </a:pathLst>
            </a:custGeom>
            <a:solidFill>
              <a:srgbClr val="FFFDF7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19050"/>
              <a:ext cx="1137348" cy="189637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455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1611251" y="3921430"/>
            <a:ext cx="4035112" cy="4649467"/>
            <a:chOff x="0" y="0"/>
            <a:chExt cx="1137348" cy="1310512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1137348" cy="1310512"/>
            </a:xfrm>
            <a:custGeom>
              <a:avLst/>
              <a:gdLst/>
              <a:ahLst/>
              <a:cxnLst/>
              <a:rect r="r" b="b" t="t" l="l"/>
              <a:pathLst>
                <a:path h="1310512" w="1137348">
                  <a:moveTo>
                    <a:pt x="0" y="0"/>
                  </a:moveTo>
                  <a:lnTo>
                    <a:pt x="1137348" y="0"/>
                  </a:lnTo>
                  <a:lnTo>
                    <a:pt x="1137348" y="1310512"/>
                  </a:lnTo>
                  <a:lnTo>
                    <a:pt x="0" y="1310512"/>
                  </a:lnTo>
                  <a:close/>
                </a:path>
              </a:pathLst>
            </a:custGeom>
            <a:solidFill>
              <a:srgbClr val="FFFDF7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19050"/>
              <a:ext cx="1137348" cy="129146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455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2644904" y="3278684"/>
            <a:ext cx="4035112" cy="5878989"/>
            <a:chOff x="0" y="0"/>
            <a:chExt cx="1137348" cy="1657069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137348" cy="1657069"/>
            </a:xfrm>
            <a:custGeom>
              <a:avLst/>
              <a:gdLst/>
              <a:ahLst/>
              <a:cxnLst/>
              <a:rect r="r" b="b" t="t" l="l"/>
              <a:pathLst>
                <a:path h="1657069" w="1137348">
                  <a:moveTo>
                    <a:pt x="0" y="0"/>
                  </a:moveTo>
                  <a:lnTo>
                    <a:pt x="1137348" y="0"/>
                  </a:lnTo>
                  <a:lnTo>
                    <a:pt x="1137348" y="1657069"/>
                  </a:lnTo>
                  <a:lnTo>
                    <a:pt x="0" y="1657069"/>
                  </a:lnTo>
                  <a:close/>
                </a:path>
              </a:pathLst>
            </a:custGeom>
            <a:solidFill>
              <a:srgbClr val="FFFDF7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19050"/>
              <a:ext cx="1137348" cy="16380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455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2644904" y="8033790"/>
            <a:ext cx="4041780" cy="689980"/>
            <a:chOff x="0" y="0"/>
            <a:chExt cx="1064502" cy="181723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064502" cy="181723"/>
            </a:xfrm>
            <a:custGeom>
              <a:avLst/>
              <a:gdLst/>
              <a:ahLst/>
              <a:cxnLst/>
              <a:rect r="r" b="b" t="t" l="l"/>
              <a:pathLst>
                <a:path h="181723" w="1064502">
                  <a:moveTo>
                    <a:pt x="0" y="0"/>
                  </a:moveTo>
                  <a:lnTo>
                    <a:pt x="1064502" y="0"/>
                  </a:lnTo>
                  <a:lnTo>
                    <a:pt x="1064502" y="181723"/>
                  </a:lnTo>
                  <a:lnTo>
                    <a:pt x="0" y="181723"/>
                  </a:lnTo>
                  <a:close/>
                </a:path>
              </a:pathLst>
            </a:custGeom>
            <a:solidFill>
              <a:srgbClr val="FFD21B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19050"/>
              <a:ext cx="1064502" cy="1626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455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1611251" y="8107336"/>
            <a:ext cx="4035112" cy="689980"/>
            <a:chOff x="0" y="0"/>
            <a:chExt cx="1062745" cy="181723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1062745" cy="181723"/>
            </a:xfrm>
            <a:custGeom>
              <a:avLst/>
              <a:gdLst/>
              <a:ahLst/>
              <a:cxnLst/>
              <a:rect r="r" b="b" t="t" l="l"/>
              <a:pathLst>
                <a:path h="181723" w="1062745">
                  <a:moveTo>
                    <a:pt x="0" y="0"/>
                  </a:moveTo>
                  <a:lnTo>
                    <a:pt x="1062745" y="0"/>
                  </a:lnTo>
                  <a:lnTo>
                    <a:pt x="1062745" y="181723"/>
                  </a:lnTo>
                  <a:lnTo>
                    <a:pt x="0" y="181723"/>
                  </a:lnTo>
                  <a:close/>
                </a:path>
              </a:pathLst>
            </a:custGeom>
            <a:solidFill>
              <a:srgbClr val="FFD21B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0" y="19050"/>
              <a:ext cx="1062745" cy="16267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455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6991485" y="8951897"/>
            <a:ext cx="4318368" cy="1191277"/>
            <a:chOff x="0" y="0"/>
            <a:chExt cx="1137348" cy="313752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1137348" cy="313752"/>
            </a:xfrm>
            <a:custGeom>
              <a:avLst/>
              <a:gdLst/>
              <a:ahLst/>
              <a:cxnLst/>
              <a:rect r="r" b="b" t="t" l="l"/>
              <a:pathLst>
                <a:path h="313752" w="1137348">
                  <a:moveTo>
                    <a:pt x="0" y="0"/>
                  </a:moveTo>
                  <a:lnTo>
                    <a:pt x="1137348" y="0"/>
                  </a:lnTo>
                  <a:lnTo>
                    <a:pt x="1137348" y="313752"/>
                  </a:lnTo>
                  <a:lnTo>
                    <a:pt x="0" y="313752"/>
                  </a:lnTo>
                  <a:close/>
                </a:path>
              </a:pathLst>
            </a:custGeom>
            <a:solidFill>
              <a:srgbClr val="FFD21B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0" y="19050"/>
              <a:ext cx="1137348" cy="29470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455"/>
                </a:lnSpc>
              </a:pPr>
            </a:p>
          </p:txBody>
        </p:sp>
      </p:grpSp>
      <p:sp>
        <p:nvSpPr>
          <p:cNvPr name="Freeform 30" id="30"/>
          <p:cNvSpPr/>
          <p:nvPr/>
        </p:nvSpPr>
        <p:spPr>
          <a:xfrm flipH="false" flipV="false" rot="0">
            <a:off x="12988868" y="3278684"/>
            <a:ext cx="1289350" cy="1285492"/>
          </a:xfrm>
          <a:custGeom>
            <a:avLst/>
            <a:gdLst/>
            <a:ahLst/>
            <a:cxnLst/>
            <a:rect r="r" b="b" t="t" l="l"/>
            <a:pathLst>
              <a:path h="1285492" w="1289350">
                <a:moveTo>
                  <a:pt x="0" y="0"/>
                </a:moveTo>
                <a:lnTo>
                  <a:pt x="1289350" y="0"/>
                </a:lnTo>
                <a:lnTo>
                  <a:pt x="1289350" y="1285492"/>
                </a:lnTo>
                <a:lnTo>
                  <a:pt x="0" y="12854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4076170" y="2635939"/>
            <a:ext cx="1236480" cy="1285492"/>
          </a:xfrm>
          <a:custGeom>
            <a:avLst/>
            <a:gdLst/>
            <a:ahLst/>
            <a:cxnLst/>
            <a:rect r="r" b="b" t="t" l="l"/>
            <a:pathLst>
              <a:path h="1285492" w="1236480">
                <a:moveTo>
                  <a:pt x="0" y="0"/>
                </a:moveTo>
                <a:lnTo>
                  <a:pt x="1236479" y="0"/>
                </a:lnTo>
                <a:lnTo>
                  <a:pt x="1236479" y="1285491"/>
                </a:lnTo>
                <a:lnTo>
                  <a:pt x="0" y="12854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0">
            <a:off x="7582757" y="2256841"/>
            <a:ext cx="3086100" cy="3086100"/>
            <a:chOff x="0" y="0"/>
            <a:chExt cx="812800" cy="8128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4282B"/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76200" y="95250"/>
              <a:ext cx="660400" cy="6413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455"/>
                </a:lnSpc>
              </a:pPr>
            </a:p>
          </p:txBody>
        </p:sp>
      </p:grpSp>
      <p:sp>
        <p:nvSpPr>
          <p:cNvPr name="TextBox 35" id="35"/>
          <p:cNvSpPr txBox="true"/>
          <p:nvPr/>
        </p:nvSpPr>
        <p:spPr>
          <a:xfrm rot="0">
            <a:off x="17376936" y="9507103"/>
            <a:ext cx="432646" cy="205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55"/>
              </a:lnSpc>
            </a:pPr>
            <a:r>
              <a:rPr lang="en-US" b="true" sz="1500">
                <a:solidFill>
                  <a:srgbClr val="05778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17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4076170" y="1197541"/>
            <a:ext cx="10469820" cy="666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b="true" sz="4999">
                <a:solidFill>
                  <a:srgbClr val="FFD21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OBLIGATIONS 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6966623" y="3654349"/>
            <a:ext cx="4318368" cy="6008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24"/>
              </a:lnSpc>
            </a:pPr>
            <a:r>
              <a:rPr lang="en-US" b="true" sz="4400">
                <a:solidFill>
                  <a:srgbClr val="FFD21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LOCATION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2607609" y="4479060"/>
            <a:ext cx="4025639" cy="468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b="true" sz="3500">
                <a:solidFill>
                  <a:srgbClr val="FFD21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CHAUFFES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1620723" y="5300629"/>
            <a:ext cx="4025639" cy="468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b="true" sz="3500">
                <a:solidFill>
                  <a:srgbClr val="FFD21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PROPRIETAIRE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6966623" y="2838136"/>
            <a:ext cx="4318368" cy="6008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23"/>
              </a:lnSpc>
            </a:pPr>
            <a:r>
              <a:rPr lang="en-US" b="true" sz="4399">
                <a:solidFill>
                  <a:srgbClr val="05778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VENTE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2617134" y="4139507"/>
            <a:ext cx="4025639" cy="3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07"/>
              </a:lnSpc>
            </a:pPr>
            <a:r>
              <a:rPr lang="en-US" b="true" sz="2299">
                <a:solidFill>
                  <a:srgbClr val="05778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BATIMENTS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1620723" y="4976265"/>
            <a:ext cx="4025639" cy="3177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207"/>
              </a:lnSpc>
            </a:pPr>
            <a:r>
              <a:rPr lang="en-US" b="true" sz="2299">
                <a:solidFill>
                  <a:srgbClr val="05778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A CHARGE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2826971" y="5119140"/>
            <a:ext cx="3691120" cy="3638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399">
                <a:solidFill>
                  <a:srgbClr val="05778B"/>
                </a:solidFill>
                <a:latin typeface="Poppins Light"/>
                <a:ea typeface="Poppins Light"/>
                <a:cs typeface="Poppins Light"/>
                <a:sym typeface="Poppins Light"/>
              </a:rPr>
              <a:t>Le </a:t>
            </a:r>
            <a:r>
              <a:rPr lang="en-US" sz="2399" b="true">
                <a:solidFill>
                  <a:srgbClr val="05778B"/>
                </a:solidFill>
                <a:latin typeface="Poppins Bold"/>
                <a:ea typeface="Poppins Bold"/>
                <a:cs typeface="Poppins Bold"/>
                <a:sym typeface="Poppins Bold"/>
              </a:rPr>
              <a:t>DPE</a:t>
            </a:r>
            <a:r>
              <a:rPr lang="en-US" sz="2399">
                <a:solidFill>
                  <a:srgbClr val="05778B"/>
                </a:solidFill>
                <a:latin typeface="Poppins Light"/>
                <a:ea typeface="Poppins Light"/>
                <a:cs typeface="Poppins Light"/>
                <a:sym typeface="Poppins Light"/>
              </a:rPr>
              <a:t> concerne tous les bâtiments dont ceux à usage principal d’habitation clos, couverts et disposant d’un système de </a:t>
            </a:r>
            <a:r>
              <a:rPr lang="en-US" sz="2399" b="true">
                <a:solidFill>
                  <a:srgbClr val="05778B"/>
                </a:solidFill>
                <a:latin typeface="Poppins Bold"/>
                <a:ea typeface="Poppins Bold"/>
                <a:cs typeface="Poppins Bold"/>
                <a:sym typeface="Poppins Bold"/>
              </a:rPr>
              <a:t>chauffage</a:t>
            </a:r>
            <a:r>
              <a:rPr lang="en-US" sz="2399">
                <a:solidFill>
                  <a:srgbClr val="05778B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</a:p>
          <a:p>
            <a:pPr algn="ctr">
              <a:lnSpc>
                <a:spcPts val="2879"/>
              </a:lnSpc>
            </a:pPr>
            <a:r>
              <a:rPr lang="en-US" sz="2399">
                <a:solidFill>
                  <a:srgbClr val="05778B"/>
                </a:solidFill>
                <a:latin typeface="Poppins Light"/>
                <a:ea typeface="Poppins Light"/>
                <a:cs typeface="Poppins Light"/>
                <a:sym typeface="Poppins Light"/>
              </a:rPr>
              <a:t>(ou refroidissement) </a:t>
            </a:r>
            <a:r>
              <a:rPr lang="en-US" sz="2399" b="true">
                <a:solidFill>
                  <a:srgbClr val="05778B"/>
                </a:solidFill>
                <a:latin typeface="Poppins Bold"/>
                <a:ea typeface="Poppins Bold"/>
                <a:cs typeface="Poppins Bold"/>
                <a:sym typeface="Poppins Bold"/>
              </a:rPr>
              <a:t>fixe.</a:t>
            </a:r>
          </a:p>
          <a:p>
            <a:pPr algn="ctr">
              <a:lnSpc>
                <a:spcPts val="2879"/>
              </a:lnSpc>
            </a:pPr>
          </a:p>
        </p:txBody>
      </p:sp>
      <p:sp>
        <p:nvSpPr>
          <p:cNvPr name="TextBox 44" id="44"/>
          <p:cNvSpPr txBox="true"/>
          <p:nvPr/>
        </p:nvSpPr>
        <p:spPr>
          <a:xfrm rot="0">
            <a:off x="7133113" y="5323891"/>
            <a:ext cx="4035112" cy="5086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399">
                <a:solidFill>
                  <a:srgbClr val="05778B"/>
                </a:solidFill>
                <a:latin typeface="Poppins Light"/>
                <a:ea typeface="Poppins Light"/>
                <a:cs typeface="Poppins Light"/>
                <a:sym typeface="Poppins Light"/>
              </a:rPr>
              <a:t>Sauf exception, la réalisation d’un DPE est </a:t>
            </a:r>
            <a:r>
              <a:rPr lang="en-US" sz="2399" b="true">
                <a:solidFill>
                  <a:srgbClr val="05778B"/>
                </a:solidFill>
                <a:latin typeface="Poppins Bold"/>
                <a:ea typeface="Poppins Bold"/>
                <a:cs typeface="Poppins Bold"/>
                <a:sym typeface="Poppins Bold"/>
              </a:rPr>
              <a:t>obligatoire</a:t>
            </a:r>
            <a:r>
              <a:rPr lang="en-US" sz="2399">
                <a:solidFill>
                  <a:srgbClr val="05778B"/>
                </a:solidFill>
                <a:latin typeface="Poppins Light"/>
                <a:ea typeface="Poppins Light"/>
                <a:cs typeface="Poppins Light"/>
                <a:sym typeface="Poppins Light"/>
              </a:rPr>
              <a:t> à l’occasion de la </a:t>
            </a:r>
            <a:r>
              <a:rPr lang="en-US" sz="2399" b="true">
                <a:solidFill>
                  <a:srgbClr val="05778B"/>
                </a:solidFill>
                <a:latin typeface="Poppins Bold"/>
                <a:ea typeface="Poppins Bold"/>
                <a:cs typeface="Poppins Bold"/>
                <a:sym typeface="Poppins Bold"/>
              </a:rPr>
              <a:t>vente</a:t>
            </a:r>
            <a:r>
              <a:rPr lang="en-US" sz="2399">
                <a:solidFill>
                  <a:srgbClr val="05778B"/>
                </a:solidFill>
                <a:latin typeface="Poppins Light"/>
                <a:ea typeface="Poppins Light"/>
                <a:cs typeface="Poppins Light"/>
                <a:sym typeface="Poppins Light"/>
              </a:rPr>
              <a:t> ou de la </a:t>
            </a:r>
            <a:r>
              <a:rPr lang="en-US" sz="2399" b="true">
                <a:solidFill>
                  <a:srgbClr val="05778B"/>
                </a:solidFill>
                <a:latin typeface="Poppins Bold"/>
                <a:ea typeface="Poppins Bold"/>
                <a:cs typeface="Poppins Bold"/>
                <a:sym typeface="Poppins Bold"/>
              </a:rPr>
              <a:t>location</a:t>
            </a:r>
            <a:r>
              <a:rPr lang="en-US" sz="2399">
                <a:solidFill>
                  <a:srgbClr val="05778B"/>
                </a:solidFill>
                <a:latin typeface="Poppins Light"/>
                <a:ea typeface="Poppins Light"/>
                <a:cs typeface="Poppins Light"/>
                <a:sym typeface="Poppins Light"/>
              </a:rPr>
              <a:t> d’un logement ou d’un bâtiment, lors de la signature du compromis de vente ou lors d’un contrat de location. </a:t>
            </a:r>
          </a:p>
          <a:p>
            <a:pPr algn="ctr">
              <a:lnSpc>
                <a:spcPts val="2879"/>
              </a:lnSpc>
            </a:pPr>
            <a:r>
              <a:rPr lang="en-US" sz="2399" b="true">
                <a:solidFill>
                  <a:srgbClr val="05778B"/>
                </a:solidFill>
                <a:latin typeface="Poppins Bold"/>
                <a:ea typeface="Poppins Bold"/>
                <a:cs typeface="Poppins Bold"/>
                <a:sym typeface="Poppins Bold"/>
              </a:rPr>
              <a:t>Il est également obligatoire pour les bâtiments neufs.</a:t>
            </a:r>
          </a:p>
          <a:p>
            <a:pPr algn="ctr">
              <a:lnSpc>
                <a:spcPts val="2879"/>
              </a:lnSpc>
            </a:pPr>
          </a:p>
        </p:txBody>
      </p:sp>
      <p:sp>
        <p:nvSpPr>
          <p:cNvPr name="TextBox 45" id="45"/>
          <p:cNvSpPr txBox="true"/>
          <p:nvPr/>
        </p:nvSpPr>
        <p:spPr>
          <a:xfrm rot="0">
            <a:off x="11993405" y="6035959"/>
            <a:ext cx="3289748" cy="2190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2399">
                <a:solidFill>
                  <a:srgbClr val="05778B"/>
                </a:solidFill>
                <a:latin typeface="Poppins Light"/>
                <a:ea typeface="Poppins Light"/>
                <a:cs typeface="Poppins Light"/>
                <a:sym typeface="Poppins Light"/>
              </a:rPr>
              <a:t>Le DPE doit être effectué </a:t>
            </a:r>
            <a:r>
              <a:rPr lang="en-US" sz="2399" b="true">
                <a:solidFill>
                  <a:srgbClr val="05778B"/>
                </a:solidFill>
                <a:latin typeface="Poppins Bold"/>
                <a:ea typeface="Poppins Bold"/>
                <a:cs typeface="Poppins Bold"/>
                <a:sym typeface="Poppins Bold"/>
              </a:rPr>
              <a:t>à l'initiative</a:t>
            </a:r>
            <a:r>
              <a:rPr lang="en-US" sz="2399">
                <a:solidFill>
                  <a:srgbClr val="05778B"/>
                </a:solidFill>
                <a:latin typeface="Poppins Light"/>
                <a:ea typeface="Poppins Light"/>
                <a:cs typeface="Poppins Light"/>
                <a:sym typeface="Poppins Light"/>
              </a:rPr>
              <a:t> du propriétaire du logement et à ses frais.</a:t>
            </a:r>
          </a:p>
          <a:p>
            <a:pPr algn="ctr">
              <a:lnSpc>
                <a:spcPts val="2879"/>
              </a:lnSpc>
            </a:pPr>
          </a:p>
        </p:txBody>
      </p:sp>
      <p:sp>
        <p:nvSpPr>
          <p:cNvPr name="Freeform 46" id="46"/>
          <p:cNvSpPr/>
          <p:nvPr/>
        </p:nvSpPr>
        <p:spPr>
          <a:xfrm flipH="false" flipV="false" rot="0">
            <a:off x="293696" y="8859302"/>
            <a:ext cx="1183022" cy="1257504"/>
          </a:xfrm>
          <a:custGeom>
            <a:avLst/>
            <a:gdLst/>
            <a:ahLst/>
            <a:cxnLst/>
            <a:rect r="r" b="b" t="t" l="l"/>
            <a:pathLst>
              <a:path h="1257504" w="1183022">
                <a:moveTo>
                  <a:pt x="0" y="0"/>
                </a:moveTo>
                <a:lnTo>
                  <a:pt x="1183022" y="0"/>
                </a:lnTo>
                <a:lnTo>
                  <a:pt x="1183022" y="1257503"/>
                </a:lnTo>
                <a:lnTo>
                  <a:pt x="0" y="125750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EFEF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144000" y="5143500"/>
            <a:ext cx="8665582" cy="4669401"/>
            <a:chOff x="0" y="0"/>
            <a:chExt cx="2282293" cy="122980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282293" cy="1229801"/>
            </a:xfrm>
            <a:custGeom>
              <a:avLst/>
              <a:gdLst/>
              <a:ahLst/>
              <a:cxnLst/>
              <a:rect r="r" b="b" t="t" l="l"/>
              <a:pathLst>
                <a:path h="1229801" w="2282293">
                  <a:moveTo>
                    <a:pt x="0" y="0"/>
                  </a:moveTo>
                  <a:lnTo>
                    <a:pt x="2282293" y="0"/>
                  </a:lnTo>
                  <a:lnTo>
                    <a:pt x="2282293" y="1229801"/>
                  </a:lnTo>
                  <a:lnTo>
                    <a:pt x="0" y="1229801"/>
                  </a:lnTo>
                  <a:close/>
                </a:path>
              </a:pathLst>
            </a:custGeom>
            <a:solidFill>
              <a:srgbClr val="FFD21B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19050"/>
              <a:ext cx="2282293" cy="12107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455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478418" y="474099"/>
            <a:ext cx="8665582" cy="4669401"/>
            <a:chOff x="0" y="0"/>
            <a:chExt cx="2282293" cy="122980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282293" cy="1229801"/>
            </a:xfrm>
            <a:custGeom>
              <a:avLst/>
              <a:gdLst/>
              <a:ahLst/>
              <a:cxnLst/>
              <a:rect r="r" b="b" t="t" l="l"/>
              <a:pathLst>
                <a:path h="1229801" w="2282293">
                  <a:moveTo>
                    <a:pt x="0" y="0"/>
                  </a:moveTo>
                  <a:lnTo>
                    <a:pt x="2282293" y="0"/>
                  </a:lnTo>
                  <a:lnTo>
                    <a:pt x="2282293" y="1229801"/>
                  </a:lnTo>
                  <a:lnTo>
                    <a:pt x="0" y="1229801"/>
                  </a:lnTo>
                  <a:close/>
                </a:path>
              </a:pathLst>
            </a:custGeom>
            <a:solidFill>
              <a:srgbClr val="FFD21B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19050"/>
              <a:ext cx="2282293" cy="12107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455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9144000" y="474099"/>
            <a:ext cx="8665582" cy="4669401"/>
            <a:chOff x="0" y="0"/>
            <a:chExt cx="1342525" cy="72341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342525" cy="723412"/>
            </a:xfrm>
            <a:custGeom>
              <a:avLst/>
              <a:gdLst/>
              <a:ahLst/>
              <a:cxnLst/>
              <a:rect r="r" b="b" t="t" l="l"/>
              <a:pathLst>
                <a:path h="723412" w="1342525">
                  <a:moveTo>
                    <a:pt x="0" y="0"/>
                  </a:moveTo>
                  <a:lnTo>
                    <a:pt x="1342525" y="0"/>
                  </a:lnTo>
                  <a:lnTo>
                    <a:pt x="1342525" y="723412"/>
                  </a:lnTo>
                  <a:lnTo>
                    <a:pt x="0" y="723412"/>
                  </a:lnTo>
                  <a:close/>
                </a:path>
              </a:pathLst>
            </a:custGeom>
            <a:blipFill>
              <a:blip r:embed="rId2"/>
              <a:stretch>
                <a:fillRect l="-1196" t="0" r="-1196" b="0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17376936" y="9387996"/>
            <a:ext cx="432646" cy="424904"/>
            <a:chOff x="0" y="0"/>
            <a:chExt cx="113948" cy="111909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13948" cy="111909"/>
            </a:xfrm>
            <a:custGeom>
              <a:avLst/>
              <a:gdLst/>
              <a:ahLst/>
              <a:cxnLst/>
              <a:rect r="r" b="b" t="t" l="l"/>
              <a:pathLst>
                <a:path h="111909" w="113948">
                  <a:moveTo>
                    <a:pt x="0" y="0"/>
                  </a:moveTo>
                  <a:lnTo>
                    <a:pt x="113948" y="0"/>
                  </a:lnTo>
                  <a:lnTo>
                    <a:pt x="113948" y="111909"/>
                  </a:lnTo>
                  <a:lnTo>
                    <a:pt x="0" y="111909"/>
                  </a:lnTo>
                  <a:close/>
                </a:path>
              </a:pathLst>
            </a:custGeom>
            <a:solidFill>
              <a:srgbClr val="FFFDF7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19050"/>
              <a:ext cx="113948" cy="928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455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725728" y="722948"/>
            <a:ext cx="16836543" cy="305753"/>
            <a:chOff x="0" y="0"/>
            <a:chExt cx="22448725" cy="407670"/>
          </a:xfrm>
        </p:grpSpPr>
        <p:sp>
          <p:nvSpPr>
            <p:cNvPr name="AutoShape 14" id="14"/>
            <p:cNvSpPr/>
            <p:nvPr/>
          </p:nvSpPr>
          <p:spPr>
            <a:xfrm flipV="true">
              <a:off x="0" y="401320"/>
              <a:ext cx="22448725" cy="0"/>
            </a:xfrm>
            <a:prstGeom prst="line">
              <a:avLst/>
            </a:prstGeom>
            <a:ln cap="flat" w="127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TextBox 15" id="15"/>
            <p:cNvSpPr txBox="true"/>
            <p:nvPr/>
          </p:nvSpPr>
          <p:spPr>
            <a:xfrm rot="0">
              <a:off x="0" y="19050"/>
              <a:ext cx="10337735" cy="2806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455"/>
                </a:lnSpc>
              </a:pPr>
              <a:r>
                <a:rPr lang="en-US" sz="1500" b="true">
                  <a:solidFill>
                    <a:srgbClr val="FFFFFF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DIAGNOSTICHOME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12110989" y="19050"/>
              <a:ext cx="10337735" cy="2806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455"/>
                </a:lnSpc>
              </a:pPr>
              <a:r>
                <a:rPr lang="en-US" b="true" sz="1500">
                  <a:solidFill>
                    <a:srgbClr val="FFFFFF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2025</a:t>
              </a: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-203150" y="3785112"/>
            <a:ext cx="9347150" cy="6501888"/>
          </a:xfrm>
          <a:custGeom>
            <a:avLst/>
            <a:gdLst/>
            <a:ahLst/>
            <a:cxnLst/>
            <a:rect r="r" b="b" t="t" l="l"/>
            <a:pathLst>
              <a:path h="6501888" w="9347150">
                <a:moveTo>
                  <a:pt x="0" y="0"/>
                </a:moveTo>
                <a:lnTo>
                  <a:pt x="9347150" y="0"/>
                </a:lnTo>
                <a:lnTo>
                  <a:pt x="9347150" y="6501888"/>
                </a:lnTo>
                <a:lnTo>
                  <a:pt x="0" y="65018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8975" r="0" b="-18252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7376936" y="9507103"/>
            <a:ext cx="432646" cy="205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55"/>
              </a:lnSpc>
            </a:pPr>
            <a:r>
              <a:rPr lang="en-US" b="true" sz="1500">
                <a:solidFill>
                  <a:srgbClr val="05778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18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375429" y="1607820"/>
            <a:ext cx="6543669" cy="29851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99"/>
              </a:lnSpc>
            </a:pPr>
            <a:r>
              <a:rPr lang="en-US" sz="2399">
                <a:solidFill>
                  <a:srgbClr val="FFFDF7"/>
                </a:solidFill>
                <a:latin typeface="Poppins"/>
                <a:ea typeface="Poppins"/>
                <a:cs typeface="Poppins"/>
                <a:sym typeface="Poppins"/>
              </a:rPr>
              <a:t>Le DPE est valable</a:t>
            </a:r>
            <a:r>
              <a:rPr lang="en-US" sz="2399" b="true">
                <a:solidFill>
                  <a:srgbClr val="FFFDF7"/>
                </a:solidFill>
                <a:latin typeface="Poppins Bold"/>
                <a:ea typeface="Poppins Bold"/>
                <a:cs typeface="Poppins Bold"/>
                <a:sym typeface="Poppins Bold"/>
              </a:rPr>
              <a:t> 10 ans</a:t>
            </a:r>
            <a:r>
              <a:rPr lang="en-US" sz="2399">
                <a:solidFill>
                  <a:srgbClr val="FFFDF7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ctr">
              <a:lnSpc>
                <a:spcPts val="2399"/>
              </a:lnSpc>
            </a:pPr>
          </a:p>
          <a:p>
            <a:pPr algn="ctr">
              <a:lnSpc>
                <a:spcPts val="2399"/>
              </a:lnSpc>
            </a:pPr>
          </a:p>
          <a:p>
            <a:pPr algn="ctr">
              <a:lnSpc>
                <a:spcPts val="2399"/>
              </a:lnSpc>
            </a:pPr>
            <a:r>
              <a:rPr lang="en-US" sz="2399">
                <a:solidFill>
                  <a:srgbClr val="FFFDF7"/>
                </a:solidFill>
                <a:latin typeface="Poppins"/>
                <a:ea typeface="Poppins"/>
                <a:cs typeface="Poppins"/>
                <a:sym typeface="Poppins"/>
              </a:rPr>
              <a:t>Sauf les DPE établis </a:t>
            </a:r>
            <a:r>
              <a:rPr lang="en-US" sz="2399" b="true">
                <a:solidFill>
                  <a:srgbClr val="FFFDF7"/>
                </a:solidFill>
                <a:latin typeface="Poppins Bold"/>
                <a:ea typeface="Poppins Bold"/>
                <a:cs typeface="Poppins Bold"/>
                <a:sym typeface="Poppins Bold"/>
              </a:rPr>
              <a:t>AVANT le 31 juillet 2021</a:t>
            </a:r>
            <a:r>
              <a:rPr lang="en-US" sz="2399">
                <a:solidFill>
                  <a:srgbClr val="FFFDF7"/>
                </a:solidFill>
                <a:latin typeface="Poppins"/>
                <a:ea typeface="Poppins"/>
                <a:cs typeface="Poppins"/>
                <a:sym typeface="Poppins"/>
              </a:rPr>
              <a:t> qui ne sont plus valides suite à une grosse </a:t>
            </a:r>
            <a:r>
              <a:rPr lang="en-US" sz="2399" b="true">
                <a:solidFill>
                  <a:srgbClr val="FFFDF7"/>
                </a:solidFill>
                <a:latin typeface="Poppins Bold"/>
                <a:ea typeface="Poppins Bold"/>
                <a:cs typeface="Poppins Bold"/>
                <a:sym typeface="Poppins Bold"/>
              </a:rPr>
              <a:t>réforme du DPE </a:t>
            </a:r>
          </a:p>
          <a:p>
            <a:pPr algn="ctr">
              <a:lnSpc>
                <a:spcPts val="2399"/>
              </a:lnSpc>
            </a:pPr>
          </a:p>
          <a:p>
            <a:pPr algn="ctr">
              <a:lnSpc>
                <a:spcPts val="2399"/>
              </a:lnSpc>
            </a:pPr>
          </a:p>
          <a:p>
            <a:pPr algn="ctr">
              <a:lnSpc>
                <a:spcPts val="2399"/>
              </a:lnSpc>
            </a:pPr>
          </a:p>
          <a:p>
            <a:pPr algn="ctr">
              <a:lnSpc>
                <a:spcPts val="2399"/>
              </a:lnSpc>
            </a:pPr>
          </a:p>
        </p:txBody>
      </p:sp>
      <p:sp>
        <p:nvSpPr>
          <p:cNvPr name="TextBox 20" id="20"/>
          <p:cNvSpPr txBox="true"/>
          <p:nvPr/>
        </p:nvSpPr>
        <p:spPr>
          <a:xfrm rot="0">
            <a:off x="8241881" y="1664970"/>
            <a:ext cx="10469820" cy="666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b="true" sz="4999">
                <a:solidFill>
                  <a:srgbClr val="FFD21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DURÉE DE VALIDITÉ 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1317607" y="2570890"/>
            <a:ext cx="4318368" cy="6667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b="true" sz="4999">
                <a:solidFill>
                  <a:srgbClr val="FEFEFE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10ANS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204956" y="6091985"/>
            <a:ext cx="6543669" cy="2099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99"/>
              </a:lnSpc>
            </a:pPr>
          </a:p>
          <a:p>
            <a:pPr algn="ctr">
              <a:lnSpc>
                <a:spcPts val="2399"/>
              </a:lnSpc>
            </a:pPr>
          </a:p>
          <a:p>
            <a:pPr algn="ctr">
              <a:lnSpc>
                <a:spcPts val="2399"/>
              </a:lnSpc>
            </a:pPr>
          </a:p>
          <a:p>
            <a:pPr algn="ctr">
              <a:lnSpc>
                <a:spcPts val="2399"/>
              </a:lnSpc>
            </a:pPr>
            <a:r>
              <a:rPr lang="en-US" sz="2399">
                <a:solidFill>
                  <a:srgbClr val="FFFDF7"/>
                </a:solidFill>
                <a:latin typeface="Poppins"/>
                <a:ea typeface="Poppins"/>
                <a:cs typeface="Poppins"/>
                <a:sym typeface="Poppins"/>
              </a:rPr>
              <a:t>A savoir : Ceux réalisés entre le 1er janvier 2013 et le 31 décembre 2017 n’étaient déjà plus valables depuis le 31 décembre 2022.</a:t>
            </a:r>
          </a:p>
          <a:p>
            <a:pPr algn="ctr">
              <a:lnSpc>
                <a:spcPts val="2399"/>
              </a:lnSpc>
            </a:pP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778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78418" y="474099"/>
            <a:ext cx="17331164" cy="9338801"/>
            <a:chOff x="0" y="0"/>
            <a:chExt cx="2685051" cy="144682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685051" cy="1446825"/>
            </a:xfrm>
            <a:custGeom>
              <a:avLst/>
              <a:gdLst/>
              <a:ahLst/>
              <a:cxnLst/>
              <a:rect r="r" b="b" t="t" l="l"/>
              <a:pathLst>
                <a:path h="1446825" w="2685051">
                  <a:moveTo>
                    <a:pt x="0" y="0"/>
                  </a:moveTo>
                  <a:lnTo>
                    <a:pt x="2685051" y="0"/>
                  </a:lnTo>
                  <a:lnTo>
                    <a:pt x="2685051" y="1446825"/>
                  </a:lnTo>
                  <a:lnTo>
                    <a:pt x="0" y="1446825"/>
                  </a:lnTo>
                  <a:close/>
                </a:path>
              </a:pathLst>
            </a:custGeom>
            <a:blipFill>
              <a:blip r:embed="rId2"/>
              <a:stretch>
                <a:fillRect l="0" t="-89273" r="0" b="-89273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7376936" y="9387996"/>
            <a:ext cx="432646" cy="424904"/>
            <a:chOff x="0" y="0"/>
            <a:chExt cx="113948" cy="11190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13948" cy="111909"/>
            </a:xfrm>
            <a:custGeom>
              <a:avLst/>
              <a:gdLst/>
              <a:ahLst/>
              <a:cxnLst/>
              <a:rect r="r" b="b" t="t" l="l"/>
              <a:pathLst>
                <a:path h="111909" w="113948">
                  <a:moveTo>
                    <a:pt x="0" y="0"/>
                  </a:moveTo>
                  <a:lnTo>
                    <a:pt x="113948" y="0"/>
                  </a:lnTo>
                  <a:lnTo>
                    <a:pt x="113948" y="111909"/>
                  </a:lnTo>
                  <a:lnTo>
                    <a:pt x="0" y="111909"/>
                  </a:lnTo>
                  <a:close/>
                </a:path>
              </a:pathLst>
            </a:custGeom>
            <a:solidFill>
              <a:srgbClr val="FFD21B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19050"/>
              <a:ext cx="113948" cy="928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455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7376936" y="9507103"/>
            <a:ext cx="432646" cy="205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55"/>
              </a:lnSpc>
            </a:pPr>
            <a:r>
              <a:rPr lang="en-US" b="true" sz="1500">
                <a:solidFill>
                  <a:srgbClr val="FFFFFF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12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725728" y="722948"/>
            <a:ext cx="16836543" cy="305753"/>
            <a:chOff x="0" y="0"/>
            <a:chExt cx="22448725" cy="407670"/>
          </a:xfrm>
        </p:grpSpPr>
        <p:sp>
          <p:nvSpPr>
            <p:cNvPr name="AutoShape 9" id="9"/>
            <p:cNvSpPr/>
            <p:nvPr/>
          </p:nvSpPr>
          <p:spPr>
            <a:xfrm flipV="true">
              <a:off x="0" y="401320"/>
              <a:ext cx="22448725" cy="0"/>
            </a:xfrm>
            <a:prstGeom prst="line">
              <a:avLst/>
            </a:prstGeom>
            <a:ln cap="flat" w="12700">
              <a:solidFill>
                <a:srgbClr val="FEFEFE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TextBox 10" id="10"/>
            <p:cNvSpPr txBox="true"/>
            <p:nvPr/>
          </p:nvSpPr>
          <p:spPr>
            <a:xfrm rot="0">
              <a:off x="0" y="19050"/>
              <a:ext cx="10337735" cy="2806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455"/>
                </a:lnSpc>
              </a:pPr>
              <a:r>
                <a:rPr lang="en-US" sz="1500" b="true">
                  <a:solidFill>
                    <a:srgbClr val="FEFEFE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DIAGNOSTICHOME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12110989" y="19050"/>
              <a:ext cx="10337735" cy="2806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455"/>
                </a:lnSpc>
              </a:pPr>
              <a:r>
                <a:rPr lang="en-US" b="true" sz="1500">
                  <a:solidFill>
                    <a:srgbClr val="FEFEFE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2025</a:t>
              </a: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1821930" y="1550394"/>
            <a:ext cx="14644140" cy="892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b="true" sz="5000">
                <a:solidFill>
                  <a:srgbClr val="FFD21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LA MÉTHODE DES 3CL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3756582" y="2789302"/>
            <a:ext cx="11685466" cy="6134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4500">
                <a:solidFill>
                  <a:srgbClr val="FEFEFE"/>
                </a:solidFill>
                <a:latin typeface="Coco Gothic"/>
                <a:ea typeface="Coco Gothic"/>
                <a:cs typeface="Coco Gothic"/>
                <a:sym typeface="Coco Gothic"/>
              </a:rPr>
              <a:t>Le </a:t>
            </a:r>
            <a:r>
              <a:rPr lang="en-US" sz="4500">
                <a:solidFill>
                  <a:srgbClr val="FEFEFE"/>
                </a:solidFill>
                <a:latin typeface="Coco Gothic"/>
                <a:ea typeface="Coco Gothic"/>
                <a:cs typeface="Coco Gothic"/>
                <a:sym typeface="Coco Gothic"/>
                <a:hlinkClick r:id="rId3" tooltip="https://www.quechoisir.org/actualite-valeur-verte-des-logements-le-dpe-se-transforme-n88526/"/>
              </a:rPr>
              <a:t>DPE a fortement évolué en juillet 2021</a:t>
            </a:r>
            <a:r>
              <a:rPr lang="en-US" sz="4500" b="true">
                <a:solidFill>
                  <a:srgbClr val="FEFEFE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 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0" y="5096639"/>
            <a:ext cx="18288000" cy="5139938"/>
            <a:chOff x="0" y="0"/>
            <a:chExt cx="4816593" cy="1353729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4816592" cy="1353729"/>
            </a:xfrm>
            <a:custGeom>
              <a:avLst/>
              <a:gdLst/>
              <a:ahLst/>
              <a:cxnLst/>
              <a:rect r="r" b="b" t="t" l="l"/>
              <a:pathLst>
                <a:path h="1353729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353729"/>
                  </a:lnTo>
                  <a:lnTo>
                    <a:pt x="0" y="1353729"/>
                  </a:lnTo>
                  <a:close/>
                </a:path>
              </a:pathLst>
            </a:custGeom>
            <a:solidFill>
              <a:srgbClr val="24282B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0" y="19050"/>
              <a:ext cx="4816593" cy="13346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455"/>
                </a:lnSpc>
              </a:pPr>
            </a:p>
          </p:txBody>
        </p:sp>
      </p:grpSp>
      <p:sp>
        <p:nvSpPr>
          <p:cNvPr name="TextBox 17" id="17"/>
          <p:cNvSpPr txBox="true"/>
          <p:nvPr/>
        </p:nvSpPr>
        <p:spPr>
          <a:xfrm rot="0">
            <a:off x="725728" y="4365367"/>
            <a:ext cx="9723708" cy="59569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99"/>
              </a:lnSpc>
            </a:pPr>
          </a:p>
          <a:p>
            <a:pPr algn="ctr">
              <a:lnSpc>
                <a:spcPts val="2399"/>
              </a:lnSpc>
            </a:pPr>
            <a:r>
              <a:rPr lang="en-US" sz="2399" b="true">
                <a:solidFill>
                  <a:srgbClr val="FFFDF7"/>
                </a:solidFill>
                <a:latin typeface="Poppins Bold"/>
                <a:ea typeface="Poppins Bold"/>
                <a:cs typeface="Poppins Bold"/>
                <a:sym typeface="Poppins Bold"/>
              </a:rPr>
              <a:t>Exit</a:t>
            </a:r>
            <a:r>
              <a:rPr lang="en-US" sz="2399">
                <a:solidFill>
                  <a:srgbClr val="FFFDF7"/>
                </a:solidFill>
                <a:latin typeface="Poppins"/>
                <a:ea typeface="Poppins"/>
                <a:cs typeface="Poppins"/>
                <a:sym typeface="Poppins"/>
              </a:rPr>
              <a:t> le système des factures, </a:t>
            </a:r>
          </a:p>
          <a:p>
            <a:pPr algn="ctr">
              <a:lnSpc>
                <a:spcPts val="2399"/>
              </a:lnSpc>
            </a:pPr>
          </a:p>
          <a:p>
            <a:pPr algn="ctr">
              <a:lnSpc>
                <a:spcPts val="2399"/>
              </a:lnSpc>
            </a:pPr>
            <a:r>
              <a:rPr lang="en-US" sz="2399">
                <a:solidFill>
                  <a:srgbClr val="FFFDF7"/>
                </a:solidFill>
                <a:latin typeface="Poppins"/>
                <a:ea typeface="Poppins"/>
                <a:cs typeface="Poppins"/>
                <a:sym typeface="Poppins"/>
              </a:rPr>
              <a:t>qui consistait à évaluer la consommation énergétique annuelle d’un bien en s’appuyant sur les </a:t>
            </a:r>
            <a:r>
              <a:rPr lang="en-US" sz="2399" b="true">
                <a:solidFill>
                  <a:srgbClr val="FFFDF7"/>
                </a:solidFill>
                <a:latin typeface="Poppins Bold"/>
                <a:ea typeface="Poppins Bold"/>
                <a:cs typeface="Poppins Bold"/>
                <a:sym typeface="Poppins Bold"/>
              </a:rPr>
              <a:t>factures </a:t>
            </a:r>
          </a:p>
          <a:p>
            <a:pPr algn="ctr">
              <a:lnSpc>
                <a:spcPts val="2399"/>
              </a:lnSpc>
            </a:pPr>
            <a:r>
              <a:rPr lang="en-US" sz="2399" b="true">
                <a:solidFill>
                  <a:srgbClr val="FFFDF7"/>
                </a:solidFill>
                <a:latin typeface="Poppins Bold"/>
                <a:ea typeface="Poppins Bold"/>
                <a:cs typeface="Poppins Bold"/>
                <a:sym typeface="Poppins Bold"/>
              </a:rPr>
              <a:t>des 3 dernières années. </a:t>
            </a:r>
          </a:p>
          <a:p>
            <a:pPr algn="ctr">
              <a:lnSpc>
                <a:spcPts val="2399"/>
              </a:lnSpc>
            </a:pPr>
            <a:r>
              <a:rPr lang="en-US" sz="2399">
                <a:solidFill>
                  <a:srgbClr val="FFFDF7"/>
                </a:solidFill>
                <a:latin typeface="Poppins"/>
                <a:ea typeface="Poppins"/>
                <a:cs typeface="Poppins"/>
                <a:sym typeface="Poppins"/>
              </a:rPr>
              <a:t>C’est très peu fiable, car ces factures dépendent du nombre de personnes composant le foyer et de leurs habitudes de vie.</a:t>
            </a:r>
          </a:p>
          <a:p>
            <a:pPr algn="ctr">
              <a:lnSpc>
                <a:spcPts val="2399"/>
              </a:lnSpc>
            </a:pPr>
            <a:r>
              <a:rPr lang="en-US" sz="2399">
                <a:solidFill>
                  <a:srgbClr val="FFFDF7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ctr">
              <a:lnSpc>
                <a:spcPts val="2399"/>
              </a:lnSpc>
            </a:pPr>
            <a:r>
              <a:rPr lang="en-US" sz="2399">
                <a:solidFill>
                  <a:srgbClr val="FFFDF7"/>
                </a:solidFill>
                <a:latin typeface="Poppins"/>
                <a:ea typeface="Poppins"/>
                <a:cs typeface="Poppins"/>
                <a:sym typeface="Poppins"/>
              </a:rPr>
              <a:t>Cette méthode est conservée uniquement pour le </a:t>
            </a:r>
            <a:r>
              <a:rPr lang="en-US" sz="2399" b="true">
                <a:solidFill>
                  <a:srgbClr val="FFFDF7"/>
                </a:solidFill>
                <a:latin typeface="Poppins Bold"/>
                <a:ea typeface="Poppins Bold"/>
                <a:cs typeface="Poppins Bold"/>
                <a:sym typeface="Poppins Bold"/>
              </a:rPr>
              <a:t>Tertiaire</a:t>
            </a:r>
            <a:r>
              <a:rPr lang="en-US" sz="2399">
                <a:solidFill>
                  <a:srgbClr val="FFFDF7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  <a:p>
            <a:pPr algn="ctr">
              <a:lnSpc>
                <a:spcPts val="2399"/>
              </a:lnSpc>
            </a:pPr>
          </a:p>
          <a:p>
            <a:pPr algn="ctr">
              <a:lnSpc>
                <a:spcPts val="2399"/>
              </a:lnSpc>
            </a:pPr>
            <a:r>
              <a:rPr lang="en-US" sz="2399">
                <a:solidFill>
                  <a:srgbClr val="FFFDF7"/>
                </a:solidFill>
                <a:latin typeface="Poppins"/>
                <a:ea typeface="Poppins"/>
                <a:cs typeface="Poppins"/>
                <a:sym typeface="Poppins"/>
              </a:rPr>
              <a:t>Une seule méthode est désormais retenue pour tous les logements quel que soit leur âge : </a:t>
            </a:r>
          </a:p>
          <a:p>
            <a:pPr algn="ctr">
              <a:lnSpc>
                <a:spcPts val="2399"/>
              </a:lnSpc>
            </a:pPr>
          </a:p>
          <a:p>
            <a:pPr algn="ctr">
              <a:lnSpc>
                <a:spcPts val="3199"/>
              </a:lnSpc>
            </a:pPr>
            <a:r>
              <a:rPr lang="en-US" sz="3199">
                <a:solidFill>
                  <a:srgbClr val="FFFDF7"/>
                </a:solidFill>
                <a:latin typeface="Poppins"/>
                <a:ea typeface="Poppins"/>
                <a:cs typeface="Poppins"/>
                <a:sym typeface="Poppins"/>
              </a:rPr>
              <a:t>la méthode « 3CL ».</a:t>
            </a:r>
          </a:p>
          <a:p>
            <a:pPr algn="ctr">
              <a:lnSpc>
                <a:spcPts val="3199"/>
              </a:lnSpc>
            </a:pPr>
            <a:r>
              <a:rPr lang="en-US" sz="3199" b="true">
                <a:solidFill>
                  <a:srgbClr val="FFFDF7"/>
                </a:solidFill>
                <a:latin typeface="Poppins Bold"/>
                <a:ea typeface="Poppins Bold"/>
                <a:cs typeface="Poppins Bold"/>
                <a:sym typeface="Poppins Bold"/>
              </a:rPr>
              <a:t>C</a:t>
            </a:r>
            <a:r>
              <a:rPr lang="en-US" sz="3199">
                <a:solidFill>
                  <a:srgbClr val="FFFDF7"/>
                </a:solidFill>
                <a:latin typeface="Poppins"/>
                <a:ea typeface="Poppins"/>
                <a:cs typeface="Poppins"/>
                <a:sym typeface="Poppins"/>
              </a:rPr>
              <a:t>alcul de </a:t>
            </a:r>
            <a:r>
              <a:rPr lang="en-US" sz="3199" b="true">
                <a:solidFill>
                  <a:srgbClr val="FFFDF7"/>
                </a:solidFill>
                <a:latin typeface="Poppins Bold"/>
                <a:ea typeface="Poppins Bold"/>
                <a:cs typeface="Poppins Bold"/>
                <a:sym typeface="Poppins Bold"/>
              </a:rPr>
              <a:t>C</a:t>
            </a:r>
            <a:r>
              <a:rPr lang="en-US" sz="3199">
                <a:solidFill>
                  <a:srgbClr val="FFFDF7"/>
                </a:solidFill>
                <a:latin typeface="Poppins"/>
                <a:ea typeface="Poppins"/>
                <a:cs typeface="Poppins"/>
                <a:sym typeface="Poppins"/>
              </a:rPr>
              <a:t>onsommation </a:t>
            </a:r>
            <a:r>
              <a:rPr lang="en-US" sz="3199" b="true">
                <a:solidFill>
                  <a:srgbClr val="FFFDF7"/>
                </a:solidFill>
                <a:latin typeface="Poppins Bold"/>
                <a:ea typeface="Poppins Bold"/>
                <a:cs typeface="Poppins Bold"/>
                <a:sym typeface="Poppins Bold"/>
              </a:rPr>
              <a:t>C</a:t>
            </a:r>
            <a:r>
              <a:rPr lang="en-US" sz="3199">
                <a:solidFill>
                  <a:srgbClr val="FFFDF7"/>
                </a:solidFill>
                <a:latin typeface="Poppins"/>
                <a:ea typeface="Poppins"/>
                <a:cs typeface="Poppins"/>
                <a:sym typeface="Poppins"/>
              </a:rPr>
              <a:t>onventionnelle des </a:t>
            </a:r>
            <a:r>
              <a:rPr lang="en-US" sz="3199" b="true">
                <a:solidFill>
                  <a:srgbClr val="FFFDF7"/>
                </a:solidFill>
                <a:latin typeface="Poppins Bold"/>
                <a:ea typeface="Poppins Bold"/>
                <a:cs typeface="Poppins Bold"/>
                <a:sym typeface="Poppins Bold"/>
              </a:rPr>
              <a:t>L</a:t>
            </a:r>
            <a:r>
              <a:rPr lang="en-US" sz="3199">
                <a:solidFill>
                  <a:srgbClr val="FFFDF7"/>
                </a:solidFill>
                <a:latin typeface="Poppins"/>
                <a:ea typeface="Poppins"/>
                <a:cs typeface="Poppins"/>
                <a:sym typeface="Poppins"/>
              </a:rPr>
              <a:t>ogements.</a:t>
            </a:r>
          </a:p>
          <a:p>
            <a:pPr algn="ctr">
              <a:lnSpc>
                <a:spcPts val="2399"/>
              </a:lnSpc>
            </a:pPr>
          </a:p>
          <a:p>
            <a:pPr algn="ctr">
              <a:lnSpc>
                <a:spcPts val="2399"/>
              </a:lnSpc>
            </a:pPr>
          </a:p>
        </p:txBody>
      </p:sp>
      <p:grpSp>
        <p:nvGrpSpPr>
          <p:cNvPr name="Group 18" id="18"/>
          <p:cNvGrpSpPr/>
          <p:nvPr/>
        </p:nvGrpSpPr>
        <p:grpSpPr>
          <a:xfrm rot="0">
            <a:off x="11101808" y="4094564"/>
            <a:ext cx="4035112" cy="5393489"/>
            <a:chOff x="0" y="0"/>
            <a:chExt cx="1137348" cy="1520224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1137348" cy="1520224"/>
            </a:xfrm>
            <a:custGeom>
              <a:avLst/>
              <a:gdLst/>
              <a:ahLst/>
              <a:cxnLst/>
              <a:rect r="r" b="b" t="t" l="l"/>
              <a:pathLst>
                <a:path h="1520224" w="1137348">
                  <a:moveTo>
                    <a:pt x="0" y="0"/>
                  </a:moveTo>
                  <a:lnTo>
                    <a:pt x="1137348" y="0"/>
                  </a:lnTo>
                  <a:lnTo>
                    <a:pt x="1137348" y="1520224"/>
                  </a:lnTo>
                  <a:lnTo>
                    <a:pt x="0" y="1520224"/>
                  </a:lnTo>
                  <a:close/>
                </a:path>
              </a:pathLst>
            </a:custGeom>
            <a:solidFill>
              <a:srgbClr val="FFFDF7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19050"/>
              <a:ext cx="1137348" cy="150117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455"/>
                </a:lnSpc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11101808" y="4059937"/>
            <a:ext cx="4035112" cy="1036702"/>
            <a:chOff x="0" y="0"/>
            <a:chExt cx="1062745" cy="273041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1062745" cy="273041"/>
            </a:xfrm>
            <a:custGeom>
              <a:avLst/>
              <a:gdLst/>
              <a:ahLst/>
              <a:cxnLst/>
              <a:rect r="r" b="b" t="t" l="l"/>
              <a:pathLst>
                <a:path h="273041" w="1062745">
                  <a:moveTo>
                    <a:pt x="0" y="0"/>
                  </a:moveTo>
                  <a:lnTo>
                    <a:pt x="1062745" y="0"/>
                  </a:lnTo>
                  <a:lnTo>
                    <a:pt x="1062745" y="273041"/>
                  </a:lnTo>
                  <a:lnTo>
                    <a:pt x="0" y="273041"/>
                  </a:lnTo>
                  <a:close/>
                </a:path>
              </a:pathLst>
            </a:custGeom>
            <a:solidFill>
              <a:srgbClr val="FFD21B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0" y="19050"/>
              <a:ext cx="1062745" cy="2539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455"/>
                </a:lnSpc>
              </a:pPr>
            </a:p>
          </p:txBody>
        </p:sp>
      </p:grpSp>
      <p:sp>
        <p:nvSpPr>
          <p:cNvPr name="TextBox 24" id="24"/>
          <p:cNvSpPr txBox="true"/>
          <p:nvPr/>
        </p:nvSpPr>
        <p:spPr>
          <a:xfrm rot="0">
            <a:off x="11101808" y="5343009"/>
            <a:ext cx="4025639" cy="44698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83"/>
              </a:lnSpc>
            </a:pPr>
            <a:r>
              <a:rPr lang="en-US" b="true" sz="2899">
                <a:solidFill>
                  <a:srgbClr val="05778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CHAUFFAGE</a:t>
            </a:r>
          </a:p>
          <a:p>
            <a:pPr algn="ctr">
              <a:lnSpc>
                <a:spcPts val="2783"/>
              </a:lnSpc>
            </a:pPr>
          </a:p>
          <a:p>
            <a:pPr algn="ctr">
              <a:lnSpc>
                <a:spcPts val="2783"/>
              </a:lnSpc>
            </a:pPr>
            <a:r>
              <a:rPr lang="en-US" sz="2899" b="true">
                <a:solidFill>
                  <a:srgbClr val="05778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ECS </a:t>
            </a:r>
          </a:p>
          <a:p>
            <a:pPr algn="ctr">
              <a:lnSpc>
                <a:spcPts val="2207"/>
              </a:lnSpc>
            </a:pPr>
            <a:r>
              <a:rPr lang="en-US" sz="2299" b="true">
                <a:solidFill>
                  <a:srgbClr val="05778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(Eau Chaude Sanitaire)</a:t>
            </a:r>
          </a:p>
          <a:p>
            <a:pPr algn="ctr">
              <a:lnSpc>
                <a:spcPts val="2207"/>
              </a:lnSpc>
            </a:pPr>
          </a:p>
          <a:p>
            <a:pPr algn="ctr">
              <a:lnSpc>
                <a:spcPts val="2783"/>
              </a:lnSpc>
            </a:pPr>
            <a:r>
              <a:rPr lang="en-US" sz="2899" b="true">
                <a:solidFill>
                  <a:srgbClr val="05778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Refroidissement </a:t>
            </a:r>
          </a:p>
          <a:p>
            <a:pPr algn="ctr">
              <a:lnSpc>
                <a:spcPts val="2783"/>
              </a:lnSpc>
            </a:pPr>
            <a:r>
              <a:rPr lang="en-US" sz="2899" b="true">
                <a:solidFill>
                  <a:srgbClr val="05778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des locaux</a:t>
            </a:r>
          </a:p>
          <a:p>
            <a:pPr algn="ctr">
              <a:lnSpc>
                <a:spcPts val="2783"/>
              </a:lnSpc>
            </a:pPr>
          </a:p>
          <a:p>
            <a:pPr algn="ctr">
              <a:lnSpc>
                <a:spcPts val="2783"/>
              </a:lnSpc>
            </a:pPr>
            <a:r>
              <a:rPr lang="en-US" sz="2899" b="true">
                <a:solidFill>
                  <a:srgbClr val="05778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D’éclairage</a:t>
            </a:r>
          </a:p>
          <a:p>
            <a:pPr algn="ctr">
              <a:lnSpc>
                <a:spcPts val="2783"/>
              </a:lnSpc>
            </a:pPr>
          </a:p>
          <a:p>
            <a:pPr algn="ctr">
              <a:lnSpc>
                <a:spcPts val="2783"/>
              </a:lnSpc>
            </a:pPr>
            <a:r>
              <a:rPr lang="en-US" b="true" sz="2899">
                <a:solidFill>
                  <a:srgbClr val="05778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DES AUXILLIAIRES (VMC,…)</a:t>
            </a:r>
          </a:p>
          <a:p>
            <a:pPr algn="ctr">
              <a:lnSpc>
                <a:spcPts val="2783"/>
              </a:lnSpc>
            </a:pPr>
          </a:p>
        </p:txBody>
      </p:sp>
      <p:sp>
        <p:nvSpPr>
          <p:cNvPr name="TextBox 25" id="25"/>
          <p:cNvSpPr txBox="true"/>
          <p:nvPr/>
        </p:nvSpPr>
        <p:spPr>
          <a:xfrm rot="0">
            <a:off x="11101808" y="4384417"/>
            <a:ext cx="4035112" cy="405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b="true" sz="3000">
                <a:solidFill>
                  <a:srgbClr val="FFFDF7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CONSOMMATIONS</a:t>
            </a:r>
          </a:p>
        </p:txBody>
      </p:sp>
      <p:grpSp>
        <p:nvGrpSpPr>
          <p:cNvPr name="Group 26" id="26"/>
          <p:cNvGrpSpPr/>
          <p:nvPr/>
        </p:nvGrpSpPr>
        <p:grpSpPr>
          <a:xfrm rot="0">
            <a:off x="17376936" y="9440339"/>
            <a:ext cx="432646" cy="424904"/>
            <a:chOff x="0" y="0"/>
            <a:chExt cx="113948" cy="111909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113948" cy="111909"/>
            </a:xfrm>
            <a:custGeom>
              <a:avLst/>
              <a:gdLst/>
              <a:ahLst/>
              <a:cxnLst/>
              <a:rect r="r" b="b" t="t" l="l"/>
              <a:pathLst>
                <a:path h="111909" w="113948">
                  <a:moveTo>
                    <a:pt x="0" y="0"/>
                  </a:moveTo>
                  <a:lnTo>
                    <a:pt x="113948" y="0"/>
                  </a:lnTo>
                  <a:lnTo>
                    <a:pt x="113948" y="111909"/>
                  </a:lnTo>
                  <a:lnTo>
                    <a:pt x="0" y="111909"/>
                  </a:lnTo>
                  <a:close/>
                </a:path>
              </a:pathLst>
            </a:custGeom>
            <a:solidFill>
              <a:srgbClr val="FFFDF7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19050"/>
              <a:ext cx="113948" cy="928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455"/>
                </a:lnSpc>
              </a:pPr>
            </a:p>
          </p:txBody>
        </p:sp>
      </p:grpSp>
      <p:sp>
        <p:nvSpPr>
          <p:cNvPr name="TextBox 29" id="29"/>
          <p:cNvSpPr txBox="true"/>
          <p:nvPr/>
        </p:nvSpPr>
        <p:spPr>
          <a:xfrm rot="0">
            <a:off x="17376936" y="9591490"/>
            <a:ext cx="432646" cy="205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55"/>
              </a:lnSpc>
            </a:pPr>
            <a:r>
              <a:rPr lang="en-US" b="true" sz="1500">
                <a:solidFill>
                  <a:srgbClr val="05778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19</a:t>
            </a:r>
          </a:p>
        </p:txBody>
      </p:sp>
      <p:sp>
        <p:nvSpPr>
          <p:cNvPr name="Freeform 30" id="30"/>
          <p:cNvSpPr/>
          <p:nvPr/>
        </p:nvSpPr>
        <p:spPr>
          <a:xfrm flipH="false" flipV="false" rot="0">
            <a:off x="15789290" y="4491805"/>
            <a:ext cx="4154216" cy="4415762"/>
          </a:xfrm>
          <a:custGeom>
            <a:avLst/>
            <a:gdLst/>
            <a:ahLst/>
            <a:cxnLst/>
            <a:rect r="r" b="b" t="t" l="l"/>
            <a:pathLst>
              <a:path h="4415762" w="4154216">
                <a:moveTo>
                  <a:pt x="0" y="0"/>
                </a:moveTo>
                <a:lnTo>
                  <a:pt x="4154216" y="0"/>
                </a:lnTo>
                <a:lnTo>
                  <a:pt x="4154216" y="4415762"/>
                </a:lnTo>
                <a:lnTo>
                  <a:pt x="0" y="44157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778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78418" y="1235073"/>
            <a:ext cx="2863191" cy="2121608"/>
            <a:chOff x="0" y="0"/>
            <a:chExt cx="1952546" cy="144682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952546" cy="1446825"/>
            </a:xfrm>
            <a:custGeom>
              <a:avLst/>
              <a:gdLst/>
              <a:ahLst/>
              <a:cxnLst/>
              <a:rect r="r" b="b" t="t" l="l"/>
              <a:pathLst>
                <a:path h="1446825" w="1952546">
                  <a:moveTo>
                    <a:pt x="0" y="0"/>
                  </a:moveTo>
                  <a:lnTo>
                    <a:pt x="1952546" y="0"/>
                  </a:lnTo>
                  <a:lnTo>
                    <a:pt x="1952546" y="1446825"/>
                  </a:lnTo>
                  <a:lnTo>
                    <a:pt x="0" y="144682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4" id="4"/>
          <p:cNvGrpSpPr/>
          <p:nvPr/>
        </p:nvGrpSpPr>
        <p:grpSpPr>
          <a:xfrm rot="0">
            <a:off x="478418" y="474099"/>
            <a:ext cx="17331164" cy="9338801"/>
            <a:chOff x="0" y="0"/>
            <a:chExt cx="4564586" cy="245960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564586" cy="2459602"/>
            </a:xfrm>
            <a:custGeom>
              <a:avLst/>
              <a:gdLst/>
              <a:ahLst/>
              <a:cxnLst/>
              <a:rect r="r" b="b" t="t" l="l"/>
              <a:pathLst>
                <a:path h="2459602" w="4564586">
                  <a:moveTo>
                    <a:pt x="0" y="0"/>
                  </a:moveTo>
                  <a:lnTo>
                    <a:pt x="4564586" y="0"/>
                  </a:lnTo>
                  <a:lnTo>
                    <a:pt x="4564586" y="2459602"/>
                  </a:lnTo>
                  <a:lnTo>
                    <a:pt x="0" y="245960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19050"/>
              <a:ext cx="4564586" cy="24405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455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7376936" y="9387996"/>
            <a:ext cx="432646" cy="424904"/>
            <a:chOff x="0" y="0"/>
            <a:chExt cx="113948" cy="11190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13948" cy="111909"/>
            </a:xfrm>
            <a:custGeom>
              <a:avLst/>
              <a:gdLst/>
              <a:ahLst/>
              <a:cxnLst/>
              <a:rect r="r" b="b" t="t" l="l"/>
              <a:pathLst>
                <a:path h="111909" w="113948">
                  <a:moveTo>
                    <a:pt x="0" y="0"/>
                  </a:moveTo>
                  <a:lnTo>
                    <a:pt x="113948" y="0"/>
                  </a:lnTo>
                  <a:lnTo>
                    <a:pt x="113948" y="111909"/>
                  </a:lnTo>
                  <a:lnTo>
                    <a:pt x="0" y="111909"/>
                  </a:lnTo>
                  <a:close/>
                </a:path>
              </a:pathLst>
            </a:custGeom>
            <a:solidFill>
              <a:srgbClr val="05778B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19050"/>
              <a:ext cx="113948" cy="928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455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7376936" y="9507103"/>
            <a:ext cx="432646" cy="205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55"/>
              </a:lnSpc>
            </a:pPr>
            <a:r>
              <a:rPr lang="en-US" b="true" sz="1500">
                <a:solidFill>
                  <a:srgbClr val="FFFFFF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2</a:t>
            </a:r>
          </a:p>
        </p:txBody>
      </p:sp>
      <p:sp>
        <p:nvSpPr>
          <p:cNvPr name="AutoShape 11" id="11"/>
          <p:cNvSpPr/>
          <p:nvPr/>
        </p:nvSpPr>
        <p:spPr>
          <a:xfrm>
            <a:off x="725728" y="1019175"/>
            <a:ext cx="6388593" cy="0"/>
          </a:xfrm>
          <a:prstGeom prst="line">
            <a:avLst/>
          </a:prstGeom>
          <a:ln cap="flat" w="952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2" id="12"/>
          <p:cNvSpPr/>
          <p:nvPr/>
        </p:nvSpPr>
        <p:spPr>
          <a:xfrm>
            <a:off x="7114321" y="1019175"/>
            <a:ext cx="10447951" cy="0"/>
          </a:xfrm>
          <a:prstGeom prst="line">
            <a:avLst/>
          </a:prstGeom>
          <a:ln cap="flat" w="9525">
            <a:solidFill>
              <a:srgbClr val="05778B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3" id="13"/>
          <p:cNvSpPr txBox="true"/>
          <p:nvPr/>
        </p:nvSpPr>
        <p:spPr>
          <a:xfrm rot="0">
            <a:off x="725728" y="741998"/>
            <a:ext cx="7753301" cy="205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55"/>
              </a:lnSpc>
            </a:pPr>
            <a:r>
              <a:rPr lang="en-US" sz="1500" b="true">
                <a:solidFill>
                  <a:srgbClr val="05778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DIAGNOSTICHOME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808970" y="741998"/>
            <a:ext cx="7753301" cy="205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455"/>
              </a:lnSpc>
            </a:pPr>
            <a:r>
              <a:rPr lang="en-US" b="true" sz="1500">
                <a:solidFill>
                  <a:srgbClr val="05778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2025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666787" y="909638"/>
            <a:ext cx="7710148" cy="1241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800"/>
              </a:lnSpc>
            </a:pPr>
            <a:r>
              <a:rPr lang="en-US" sz="7000" b="true">
                <a:solidFill>
                  <a:srgbClr val="FFD21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INTRODUCTION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2736286" y="2703002"/>
            <a:ext cx="13059498" cy="8096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 b="true">
                <a:solidFill>
                  <a:srgbClr val="05778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RAPPEL DE LA RÉGLEMENTATION GÉNÉRALE</a:t>
            </a:r>
            <a:r>
              <a:rPr lang="en-US" sz="4500" b="true">
                <a:solidFill>
                  <a:srgbClr val="05778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 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3133235" y="1620837"/>
            <a:ext cx="7932239" cy="8431645"/>
          </a:xfrm>
          <a:custGeom>
            <a:avLst/>
            <a:gdLst/>
            <a:ahLst/>
            <a:cxnLst/>
            <a:rect r="r" b="b" t="t" l="l"/>
            <a:pathLst>
              <a:path h="8431645" w="7932239">
                <a:moveTo>
                  <a:pt x="0" y="0"/>
                </a:moveTo>
                <a:lnTo>
                  <a:pt x="7932239" y="0"/>
                </a:lnTo>
                <a:lnTo>
                  <a:pt x="7932239" y="8431645"/>
                </a:lnTo>
                <a:lnTo>
                  <a:pt x="0" y="84316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028700" y="3801234"/>
            <a:ext cx="16474670" cy="54904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44"/>
              </a:lnSpc>
            </a:pPr>
          </a:p>
          <a:p>
            <a:pPr algn="l">
              <a:lnSpc>
                <a:spcPts val="3359"/>
              </a:lnSpc>
            </a:pPr>
            <a:r>
              <a:rPr lang="en-US" sz="2400" b="true">
                <a:solidFill>
                  <a:srgbClr val="24282B"/>
                </a:solidFill>
                <a:latin typeface="Poppins Bold"/>
                <a:ea typeface="Poppins Bold"/>
                <a:cs typeface="Poppins Bold"/>
                <a:sym typeface="Poppins Bold"/>
              </a:rPr>
              <a:t>Les diagnostics immobiliers obligatoires dans le cadre d’une vente ou d’une location :</a:t>
            </a:r>
          </a:p>
          <a:p>
            <a:pPr algn="l">
              <a:lnSpc>
                <a:spcPts val="3359"/>
              </a:lnSpc>
            </a:pP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5778B"/>
                </a:solidFill>
                <a:latin typeface="Poppins"/>
                <a:ea typeface="Poppins"/>
                <a:cs typeface="Poppins"/>
                <a:sym typeface="Poppins"/>
              </a:rPr>
              <a:t>l</a:t>
            </a:r>
            <a:r>
              <a:rPr lang="en-US" sz="2400">
                <a:solidFill>
                  <a:srgbClr val="05778B"/>
                </a:solidFill>
                <a:latin typeface="Poppins Light"/>
                <a:ea typeface="Poppins Light"/>
                <a:cs typeface="Poppins Light"/>
                <a:sym typeface="Poppins Light"/>
              </a:rPr>
              <a:t>e </a:t>
            </a:r>
            <a:r>
              <a:rPr lang="en-US" b="true" sz="2400" i="true">
                <a:solidFill>
                  <a:srgbClr val="05778B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DPE</a:t>
            </a:r>
            <a:r>
              <a:rPr lang="en-US" sz="2400">
                <a:solidFill>
                  <a:srgbClr val="05778B"/>
                </a:solidFill>
                <a:latin typeface="Poppins Light"/>
                <a:ea typeface="Poppins Light"/>
                <a:cs typeface="Poppins Light"/>
                <a:sym typeface="Poppins Light"/>
              </a:rPr>
              <a:t> (Diagnostic de Performance Energétique) -</a:t>
            </a:r>
            <a:r>
              <a:rPr lang="en-US" sz="2400">
                <a:solidFill>
                  <a:srgbClr val="FFD21B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i="true">
                <a:solidFill>
                  <a:srgbClr val="FFD21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Aspect énergétique et écologique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5778B"/>
                </a:solidFill>
                <a:latin typeface="Poppins"/>
                <a:ea typeface="Poppins"/>
                <a:cs typeface="Poppins"/>
                <a:sym typeface="Poppins"/>
              </a:rPr>
              <a:t>l</a:t>
            </a:r>
            <a:r>
              <a:rPr lang="en-US" sz="2400">
                <a:solidFill>
                  <a:srgbClr val="05778B"/>
                </a:solidFill>
                <a:latin typeface="Poppins Light"/>
                <a:ea typeface="Poppins Light"/>
                <a:cs typeface="Poppins Light"/>
                <a:sym typeface="Poppins Light"/>
              </a:rPr>
              <a:t>e Constat de Risque d'Exposition au </a:t>
            </a:r>
            <a:r>
              <a:rPr lang="en-US" b="true" sz="2400" i="true">
                <a:solidFill>
                  <a:srgbClr val="05778B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Plomb</a:t>
            </a:r>
            <a:r>
              <a:rPr lang="en-US" sz="2400">
                <a:solidFill>
                  <a:srgbClr val="05778B"/>
                </a:solidFill>
                <a:latin typeface="Poppins Light"/>
                <a:ea typeface="Poppins Light"/>
                <a:cs typeface="Poppins Light"/>
                <a:sym typeface="Poppins Light"/>
              </a:rPr>
              <a:t> (CREP) - </a:t>
            </a:r>
            <a:r>
              <a:rPr lang="en-US" sz="2400" i="true">
                <a:solidFill>
                  <a:srgbClr val="FFD21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Aspect sanitaire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5778B"/>
                </a:solidFill>
                <a:latin typeface="Poppins"/>
                <a:ea typeface="Poppins"/>
                <a:cs typeface="Poppins"/>
                <a:sym typeface="Poppins"/>
              </a:rPr>
              <a:t>l</a:t>
            </a:r>
            <a:r>
              <a:rPr lang="en-US" sz="2400">
                <a:solidFill>
                  <a:srgbClr val="05778B"/>
                </a:solidFill>
                <a:latin typeface="Poppins Light"/>
                <a:ea typeface="Poppins Light"/>
                <a:cs typeface="Poppins Light"/>
                <a:sym typeface="Poppins Light"/>
              </a:rPr>
              <a:t>e repérage des Matériaux et Produits Susceptibles de Contenir de l</a:t>
            </a:r>
            <a:r>
              <a:rPr lang="en-US" b="true" sz="2400" i="true">
                <a:solidFill>
                  <a:srgbClr val="05778B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'Amiante</a:t>
            </a:r>
            <a:r>
              <a:rPr lang="en-US" sz="2400">
                <a:solidFill>
                  <a:srgbClr val="05778B"/>
                </a:solidFill>
                <a:latin typeface="Poppins Light"/>
                <a:ea typeface="Poppins Light"/>
                <a:cs typeface="Poppins Light"/>
                <a:sym typeface="Poppins Light"/>
              </a:rPr>
              <a:t> (MPSCA) -</a:t>
            </a:r>
            <a:r>
              <a:rPr lang="en-US" b="true" sz="2400">
                <a:solidFill>
                  <a:srgbClr val="05778B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00" i="true">
                <a:solidFill>
                  <a:srgbClr val="FFD21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Aspect sanitaire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5778B"/>
                </a:solidFill>
                <a:latin typeface="Poppins"/>
                <a:ea typeface="Poppins"/>
                <a:cs typeface="Poppins"/>
                <a:sym typeface="Poppins"/>
              </a:rPr>
              <a:t>l</a:t>
            </a:r>
            <a:r>
              <a:rPr lang="en-US" sz="2400">
                <a:solidFill>
                  <a:srgbClr val="05778B"/>
                </a:solidFill>
                <a:latin typeface="Poppins Light"/>
                <a:ea typeface="Poppins Light"/>
                <a:cs typeface="Poppins Light"/>
                <a:sym typeface="Poppins Light"/>
              </a:rPr>
              <a:t>a vérification de l'état des installations </a:t>
            </a:r>
            <a:r>
              <a:rPr lang="en-US" b="true" sz="2400" i="true">
                <a:solidFill>
                  <a:srgbClr val="05778B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Electrique</a:t>
            </a:r>
            <a:r>
              <a:rPr lang="en-US" sz="2400">
                <a:solidFill>
                  <a:srgbClr val="05778B"/>
                </a:solidFill>
                <a:latin typeface="Poppins Light"/>
                <a:ea typeface="Poppins Light"/>
                <a:cs typeface="Poppins Light"/>
                <a:sym typeface="Poppins Light"/>
              </a:rPr>
              <a:t> - </a:t>
            </a:r>
            <a:r>
              <a:rPr lang="en-US" sz="2400" i="true">
                <a:solidFill>
                  <a:srgbClr val="FFD21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Aspect sécurité des habitants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5778B"/>
                </a:solidFill>
                <a:latin typeface="Poppins"/>
                <a:ea typeface="Poppins"/>
                <a:cs typeface="Poppins"/>
                <a:sym typeface="Poppins"/>
              </a:rPr>
              <a:t>L</a:t>
            </a:r>
            <a:r>
              <a:rPr lang="en-US" sz="2400">
                <a:solidFill>
                  <a:srgbClr val="05778B"/>
                </a:solidFill>
                <a:latin typeface="Poppins Light"/>
                <a:ea typeface="Poppins Light"/>
                <a:cs typeface="Poppins Light"/>
                <a:sym typeface="Poppins Light"/>
              </a:rPr>
              <a:t>a vérification de l'état des installations de</a:t>
            </a:r>
            <a:r>
              <a:rPr lang="en-US" b="true" sz="2400">
                <a:solidFill>
                  <a:srgbClr val="05778B"/>
                </a:solidFill>
                <a:latin typeface="Poppins Bold"/>
                <a:ea typeface="Poppins Bold"/>
                <a:cs typeface="Poppins Bold"/>
                <a:sym typeface="Poppins Bold"/>
              </a:rPr>
              <a:t> Gaz</a:t>
            </a:r>
            <a:r>
              <a:rPr lang="en-US" sz="2400">
                <a:solidFill>
                  <a:srgbClr val="05778B"/>
                </a:solidFill>
                <a:latin typeface="Poppins Light"/>
                <a:ea typeface="Poppins Light"/>
                <a:cs typeface="Poppins Light"/>
                <a:sym typeface="Poppins Light"/>
              </a:rPr>
              <a:t> -</a:t>
            </a:r>
            <a:r>
              <a:rPr lang="en-US" sz="2400" i="true">
                <a:solidFill>
                  <a:srgbClr val="05778B"/>
                </a:solidFill>
                <a:latin typeface="Poppins Light Italics"/>
                <a:ea typeface="Poppins Light Italics"/>
                <a:cs typeface="Poppins Light Italics"/>
                <a:sym typeface="Poppins Light Italics"/>
              </a:rPr>
              <a:t> </a:t>
            </a:r>
            <a:r>
              <a:rPr lang="en-US" sz="2400" i="true">
                <a:solidFill>
                  <a:srgbClr val="FFD21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Aspect sécurité des habitants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5778B"/>
                </a:solidFill>
                <a:latin typeface="Poppins"/>
                <a:ea typeface="Poppins"/>
                <a:cs typeface="Poppins"/>
                <a:sym typeface="Poppins"/>
              </a:rPr>
              <a:t>l</a:t>
            </a:r>
            <a:r>
              <a:rPr lang="en-US" sz="2400">
                <a:solidFill>
                  <a:srgbClr val="05778B"/>
                </a:solidFill>
                <a:latin typeface="Poppins Light"/>
                <a:ea typeface="Poppins Light"/>
                <a:cs typeface="Poppins Light"/>
                <a:sym typeface="Poppins Light"/>
              </a:rPr>
              <a:t>'état relatif à la présence de</a:t>
            </a:r>
            <a:r>
              <a:rPr lang="en-US" b="true" sz="2400" i="true">
                <a:solidFill>
                  <a:srgbClr val="05778B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 Termites</a:t>
            </a:r>
            <a:r>
              <a:rPr lang="en-US" sz="2400">
                <a:solidFill>
                  <a:srgbClr val="05778B"/>
                </a:solidFill>
                <a:latin typeface="Poppins Light"/>
                <a:ea typeface="Poppins Light"/>
                <a:cs typeface="Poppins Light"/>
                <a:sym typeface="Poppins Light"/>
              </a:rPr>
              <a:t> dans le bâtiment - </a:t>
            </a:r>
            <a:r>
              <a:rPr lang="en-US" sz="2400" i="true">
                <a:solidFill>
                  <a:srgbClr val="FFD21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Aspect structurel du bâtiment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5778B"/>
                </a:solidFill>
                <a:latin typeface="Poppins"/>
                <a:ea typeface="Poppins"/>
                <a:cs typeface="Poppins"/>
                <a:sym typeface="Poppins"/>
              </a:rPr>
              <a:t>l</a:t>
            </a:r>
            <a:r>
              <a:rPr lang="en-US" sz="2400">
                <a:solidFill>
                  <a:srgbClr val="05778B"/>
                </a:solidFill>
                <a:latin typeface="Poppins Light"/>
                <a:ea typeface="Poppins Light"/>
                <a:cs typeface="Poppins Light"/>
                <a:sym typeface="Poppins Light"/>
              </a:rPr>
              <a:t>'édition des </a:t>
            </a:r>
            <a:r>
              <a:rPr lang="en-US" b="true" sz="2400" i="true">
                <a:solidFill>
                  <a:srgbClr val="05778B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Evaluations des Risques et Pollution</a:t>
            </a:r>
            <a:r>
              <a:rPr lang="en-US" sz="2400">
                <a:solidFill>
                  <a:srgbClr val="05778B"/>
                </a:solidFill>
                <a:latin typeface="Poppins Light"/>
                <a:ea typeface="Poppins Light"/>
                <a:cs typeface="Poppins Light"/>
                <a:sym typeface="Poppins Light"/>
              </a:rPr>
              <a:t> (ERP) -</a:t>
            </a:r>
            <a:r>
              <a:rPr lang="en-US" b="true" sz="2400">
                <a:solidFill>
                  <a:srgbClr val="05778B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00" i="true">
                <a:solidFill>
                  <a:srgbClr val="FFD21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Aspect sécurité, environnemental et sanitaire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5778B"/>
                </a:solidFill>
                <a:latin typeface="Poppins"/>
                <a:ea typeface="Poppins"/>
                <a:cs typeface="Poppins"/>
                <a:sym typeface="Poppins"/>
              </a:rPr>
              <a:t>l</a:t>
            </a:r>
            <a:r>
              <a:rPr lang="en-US" sz="2400">
                <a:solidFill>
                  <a:srgbClr val="05778B"/>
                </a:solidFill>
                <a:latin typeface="Poppins Light"/>
                <a:ea typeface="Poppins Light"/>
                <a:cs typeface="Poppins Light"/>
                <a:sym typeface="Poppins Light"/>
              </a:rPr>
              <a:t>e </a:t>
            </a:r>
            <a:r>
              <a:rPr lang="en-US" b="true" sz="2400" i="true">
                <a:solidFill>
                  <a:srgbClr val="05778B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Mesurage de Surface</a:t>
            </a:r>
            <a:r>
              <a:rPr lang="en-US" sz="2400">
                <a:solidFill>
                  <a:srgbClr val="05778B"/>
                </a:solidFill>
                <a:latin typeface="Poppins Light"/>
                <a:ea typeface="Poppins Light"/>
                <a:cs typeface="Poppins Light"/>
                <a:sym typeface="Poppins Light"/>
              </a:rPr>
              <a:t> (Loi Carrez : Vente : Surface Privative en copropriété et Loi Boutin : Location : Surface Habitable) - </a:t>
            </a:r>
            <a:r>
              <a:rPr lang="en-US" sz="2400" i="true">
                <a:solidFill>
                  <a:srgbClr val="FFD21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Aspect réglementaire</a:t>
            </a:r>
          </a:p>
          <a:p>
            <a:pPr algn="l">
              <a:lnSpc>
                <a:spcPts val="3359"/>
              </a:lnSpc>
            </a:pPr>
          </a:p>
        </p:txBody>
      </p:sp>
      <p:sp>
        <p:nvSpPr>
          <p:cNvPr name="Freeform 19" id="19"/>
          <p:cNvSpPr/>
          <p:nvPr/>
        </p:nvSpPr>
        <p:spPr>
          <a:xfrm flipH="false" flipV="false" rot="0">
            <a:off x="725728" y="1090613"/>
            <a:ext cx="1183022" cy="1257504"/>
          </a:xfrm>
          <a:custGeom>
            <a:avLst/>
            <a:gdLst/>
            <a:ahLst/>
            <a:cxnLst/>
            <a:rect r="r" b="b" t="t" l="l"/>
            <a:pathLst>
              <a:path h="1257504" w="1183022">
                <a:moveTo>
                  <a:pt x="0" y="0"/>
                </a:moveTo>
                <a:lnTo>
                  <a:pt x="1183022" y="0"/>
                </a:lnTo>
                <a:lnTo>
                  <a:pt x="1183022" y="1257503"/>
                </a:lnTo>
                <a:lnTo>
                  <a:pt x="0" y="12575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778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7376936" y="9387996"/>
            <a:ext cx="432646" cy="424904"/>
            <a:chOff x="0" y="0"/>
            <a:chExt cx="113948" cy="11190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3948" cy="111909"/>
            </a:xfrm>
            <a:custGeom>
              <a:avLst/>
              <a:gdLst/>
              <a:ahLst/>
              <a:cxnLst/>
              <a:rect r="r" b="b" t="t" l="l"/>
              <a:pathLst>
                <a:path h="111909" w="113948">
                  <a:moveTo>
                    <a:pt x="0" y="0"/>
                  </a:moveTo>
                  <a:lnTo>
                    <a:pt x="113948" y="0"/>
                  </a:lnTo>
                  <a:lnTo>
                    <a:pt x="113948" y="111909"/>
                  </a:lnTo>
                  <a:lnTo>
                    <a:pt x="0" y="111909"/>
                  </a:lnTo>
                  <a:close/>
                </a:path>
              </a:pathLst>
            </a:custGeom>
            <a:solidFill>
              <a:srgbClr val="FFD21B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19050"/>
              <a:ext cx="113948" cy="928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455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725728" y="722948"/>
            <a:ext cx="16836543" cy="305753"/>
            <a:chOff x="0" y="0"/>
            <a:chExt cx="22448725" cy="407670"/>
          </a:xfrm>
        </p:grpSpPr>
        <p:sp>
          <p:nvSpPr>
            <p:cNvPr name="AutoShape 6" id="6"/>
            <p:cNvSpPr/>
            <p:nvPr/>
          </p:nvSpPr>
          <p:spPr>
            <a:xfrm flipV="true">
              <a:off x="0" y="401320"/>
              <a:ext cx="22448725" cy="0"/>
            </a:xfrm>
            <a:prstGeom prst="line">
              <a:avLst/>
            </a:prstGeom>
            <a:ln cap="flat" w="127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TextBox 7" id="7"/>
            <p:cNvSpPr txBox="true"/>
            <p:nvPr/>
          </p:nvSpPr>
          <p:spPr>
            <a:xfrm rot="0">
              <a:off x="0" y="19050"/>
              <a:ext cx="10337735" cy="2806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455"/>
                </a:lnSpc>
              </a:pPr>
              <a:r>
                <a:rPr lang="en-US" sz="1500" b="true">
                  <a:solidFill>
                    <a:srgbClr val="FFFFFF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DIAGNOSTICHOME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12110989" y="19050"/>
              <a:ext cx="10337735" cy="2806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455"/>
                </a:lnSpc>
              </a:pPr>
              <a:r>
                <a:rPr lang="en-US" b="true" sz="1500">
                  <a:solidFill>
                    <a:srgbClr val="FFFFFF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2025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17376936" y="9507103"/>
            <a:ext cx="432646" cy="205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55"/>
              </a:lnSpc>
            </a:pPr>
            <a:r>
              <a:rPr lang="en-US" b="true" sz="1500">
                <a:solidFill>
                  <a:srgbClr val="FFFDF7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20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28700" y="1666141"/>
            <a:ext cx="7708678" cy="698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00"/>
              </a:lnSpc>
            </a:pPr>
            <a:r>
              <a:rPr lang="en-US" sz="5000" b="true">
                <a:solidFill>
                  <a:srgbClr val="FFD21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PAR QUI ?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28700" y="2732947"/>
            <a:ext cx="7708678" cy="4615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FFDF7"/>
                </a:solidFill>
                <a:latin typeface="Poppins Light"/>
                <a:ea typeface="Poppins Light"/>
                <a:cs typeface="Poppins Light"/>
                <a:sym typeface="Poppins Light"/>
              </a:rPr>
              <a:t>Le DPE doit être établi par un</a:t>
            </a:r>
            <a:r>
              <a:rPr lang="en-US" sz="2400" b="true">
                <a:solidFill>
                  <a:srgbClr val="FFFDF7"/>
                </a:solidFill>
                <a:latin typeface="Poppins Bold"/>
                <a:ea typeface="Poppins Bold"/>
                <a:cs typeface="Poppins Bold"/>
                <a:sym typeface="Poppins Bold"/>
              </a:rPr>
              <a:t> diagnostiqueur</a:t>
            </a:r>
            <a:r>
              <a:rPr lang="en-US" sz="2400">
                <a:solidFill>
                  <a:srgbClr val="FFFDF7"/>
                </a:solidFill>
                <a:latin typeface="Poppins Light"/>
                <a:ea typeface="Poppins Light"/>
                <a:cs typeface="Poppins Light"/>
                <a:sym typeface="Poppins Light"/>
              </a:rPr>
              <a:t>,</a:t>
            </a: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FFDF7"/>
                </a:solidFill>
                <a:latin typeface="Poppins Light"/>
                <a:ea typeface="Poppins Light"/>
                <a:cs typeface="Poppins Light"/>
                <a:sym typeface="Poppins Light"/>
              </a:rPr>
              <a:t>qui est un professionnel satisfaisant </a:t>
            </a: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FFDF7"/>
                </a:solidFill>
                <a:latin typeface="Poppins Light"/>
                <a:ea typeface="Poppins Light"/>
                <a:cs typeface="Poppins Light"/>
                <a:sym typeface="Poppins Light"/>
              </a:rPr>
              <a:t>à certains critères :</a:t>
            </a:r>
          </a:p>
          <a:p>
            <a:pPr algn="l">
              <a:lnSpc>
                <a:spcPts val="3359"/>
              </a:lnSpc>
            </a:pP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b="true" sz="2400">
                <a:solidFill>
                  <a:srgbClr val="FFFDF7"/>
                </a:solidFill>
                <a:latin typeface="Poppins Bold"/>
                <a:ea typeface="Poppins Bold"/>
                <a:cs typeface="Poppins Bold"/>
                <a:sym typeface="Poppins Bold"/>
              </a:rPr>
              <a:t>indépendance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b="true" sz="2400">
                <a:solidFill>
                  <a:srgbClr val="FFFDF7"/>
                </a:solidFill>
                <a:latin typeface="Poppins Bold"/>
                <a:ea typeface="Poppins Bold"/>
                <a:cs typeface="Poppins Bold"/>
                <a:sym typeface="Poppins Bold"/>
              </a:rPr>
              <a:t>impartialité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b="true" sz="2400">
                <a:solidFill>
                  <a:srgbClr val="FFFDF7"/>
                </a:solidFill>
                <a:latin typeface="Poppins Bold"/>
                <a:ea typeface="Poppins Bold"/>
                <a:cs typeface="Poppins Bold"/>
                <a:sym typeface="Poppins Bold"/>
              </a:rPr>
              <a:t>compétences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b="true" sz="2400">
                <a:solidFill>
                  <a:srgbClr val="FFFDF7"/>
                </a:solidFill>
                <a:latin typeface="Poppins Bold"/>
                <a:ea typeface="Poppins Bold"/>
                <a:cs typeface="Poppins Bold"/>
                <a:sym typeface="Poppins Bold"/>
              </a:rPr>
              <a:t>de certification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b="true" sz="2400">
                <a:solidFill>
                  <a:srgbClr val="FFFDF7"/>
                </a:solidFill>
                <a:latin typeface="Poppins Bold"/>
                <a:ea typeface="Poppins Bold"/>
                <a:cs typeface="Poppins Bold"/>
                <a:sym typeface="Poppins Bold"/>
              </a:rPr>
              <a:t>et ayant souscrit une assurance professionnelle</a:t>
            </a:r>
          </a:p>
          <a:p>
            <a:pPr algn="l">
              <a:lnSpc>
                <a:spcPts val="3359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9259400" y="6318329"/>
            <a:ext cx="8117536" cy="3777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i="true" b="true">
                <a:solidFill>
                  <a:srgbClr val="FFFDF7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Soyez vigilant : </a:t>
            </a:r>
          </a:p>
          <a:p>
            <a:pPr algn="l">
              <a:lnSpc>
                <a:spcPts val="3359"/>
              </a:lnSpc>
            </a:pP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FFDF7"/>
                </a:solidFill>
                <a:latin typeface="Poppins Light"/>
                <a:ea typeface="Poppins Light"/>
                <a:cs typeface="Poppins Light"/>
                <a:sym typeface="Poppins Light"/>
              </a:rPr>
              <a:t>vérifiez les compétences et les certifications de votre diagnostiqueur sur le site du gouvernement et son annuaire des diagnostiqueurs immobiliers certifiés (</a:t>
            </a:r>
            <a:r>
              <a:rPr lang="en-US" sz="2400" b="true">
                <a:solidFill>
                  <a:srgbClr val="FFFDF7"/>
                </a:solidFill>
                <a:latin typeface="Poppins Bold"/>
                <a:ea typeface="Poppins Bold"/>
                <a:cs typeface="Poppins Bold"/>
                <a:sym typeface="Poppins Bold"/>
                <a:hlinkClick r:id="rId2" tooltip="https://diagnostiqueurs.din.developpement-durable.gouv.fr/index.action"/>
              </a:rPr>
              <a:t>www.http://diagnostiqueurs.din.developpement-durable.gouv.fr/index.action</a:t>
            </a:r>
            <a:r>
              <a:rPr lang="en-US" sz="2400" b="true">
                <a:solidFill>
                  <a:srgbClr val="FFFDF7"/>
                </a:solidFill>
                <a:latin typeface="Poppins Bold"/>
                <a:ea typeface="Poppins Bold"/>
                <a:cs typeface="Poppins Bold"/>
                <a:sym typeface="Poppins Bold"/>
              </a:rPr>
              <a:t>) </a:t>
            </a: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FFDF7"/>
                </a:solidFill>
                <a:latin typeface="Poppins Light"/>
                <a:ea typeface="Poppins Light"/>
                <a:cs typeface="Poppins Light"/>
                <a:sym typeface="Poppins Light"/>
              </a:rPr>
              <a:t>et auprès de son centre de certification.</a:t>
            </a:r>
          </a:p>
          <a:p>
            <a:pPr algn="l">
              <a:lnSpc>
                <a:spcPts val="3359"/>
              </a:lnSpc>
            </a:pP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14542075" y="-88677"/>
            <a:ext cx="5434449" cy="5776597"/>
          </a:xfrm>
          <a:custGeom>
            <a:avLst/>
            <a:gdLst/>
            <a:ahLst/>
            <a:cxnLst/>
            <a:rect r="r" b="b" t="t" l="l"/>
            <a:pathLst>
              <a:path h="5776597" w="5434449">
                <a:moveTo>
                  <a:pt x="0" y="0"/>
                </a:moveTo>
                <a:lnTo>
                  <a:pt x="5434450" y="0"/>
                </a:lnTo>
                <a:lnTo>
                  <a:pt x="5434450" y="5776597"/>
                </a:lnTo>
                <a:lnTo>
                  <a:pt x="0" y="577659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0">
            <a:off x="6937592" y="7348762"/>
            <a:ext cx="1799786" cy="1783424"/>
          </a:xfrm>
          <a:custGeom>
            <a:avLst/>
            <a:gdLst/>
            <a:ahLst/>
            <a:cxnLst/>
            <a:rect r="r" b="b" t="t" l="l"/>
            <a:pathLst>
              <a:path h="1783424" w="1799786">
                <a:moveTo>
                  <a:pt x="1799786" y="0"/>
                </a:moveTo>
                <a:lnTo>
                  <a:pt x="0" y="0"/>
                </a:lnTo>
                <a:lnTo>
                  <a:pt x="0" y="1783424"/>
                </a:lnTo>
                <a:lnTo>
                  <a:pt x="1799786" y="1783424"/>
                </a:lnTo>
                <a:lnTo>
                  <a:pt x="179978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778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78418" y="474099"/>
            <a:ext cx="17331164" cy="9338801"/>
            <a:chOff x="0" y="0"/>
            <a:chExt cx="2685051" cy="144682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685051" cy="1446825"/>
            </a:xfrm>
            <a:custGeom>
              <a:avLst/>
              <a:gdLst/>
              <a:ahLst/>
              <a:cxnLst/>
              <a:rect r="r" b="b" t="t" l="l"/>
              <a:pathLst>
                <a:path h="1446825" w="2685051">
                  <a:moveTo>
                    <a:pt x="0" y="0"/>
                  </a:moveTo>
                  <a:lnTo>
                    <a:pt x="2685051" y="0"/>
                  </a:lnTo>
                  <a:lnTo>
                    <a:pt x="2685051" y="1446825"/>
                  </a:lnTo>
                  <a:lnTo>
                    <a:pt x="0" y="1446825"/>
                  </a:lnTo>
                  <a:close/>
                </a:path>
              </a:pathLst>
            </a:custGeom>
            <a:blipFill>
              <a:blip r:embed="rId2"/>
              <a:stretch>
                <a:fillRect l="0" t="-89273" r="0" b="-89273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7376936" y="9387996"/>
            <a:ext cx="432646" cy="424904"/>
            <a:chOff x="0" y="0"/>
            <a:chExt cx="113948" cy="11190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13948" cy="111909"/>
            </a:xfrm>
            <a:custGeom>
              <a:avLst/>
              <a:gdLst/>
              <a:ahLst/>
              <a:cxnLst/>
              <a:rect r="r" b="b" t="t" l="l"/>
              <a:pathLst>
                <a:path h="111909" w="113948">
                  <a:moveTo>
                    <a:pt x="0" y="0"/>
                  </a:moveTo>
                  <a:lnTo>
                    <a:pt x="113948" y="0"/>
                  </a:lnTo>
                  <a:lnTo>
                    <a:pt x="113948" y="111909"/>
                  </a:lnTo>
                  <a:lnTo>
                    <a:pt x="0" y="111909"/>
                  </a:lnTo>
                  <a:close/>
                </a:path>
              </a:pathLst>
            </a:custGeom>
            <a:solidFill>
              <a:srgbClr val="FFD21B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19050"/>
              <a:ext cx="113948" cy="928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455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7376936" y="9507103"/>
            <a:ext cx="432646" cy="205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55"/>
              </a:lnSpc>
            </a:pPr>
            <a:r>
              <a:rPr lang="en-US" b="true" sz="1500">
                <a:solidFill>
                  <a:srgbClr val="FFFFFF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21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725728" y="722948"/>
            <a:ext cx="16836543" cy="305753"/>
            <a:chOff x="0" y="0"/>
            <a:chExt cx="22448725" cy="407670"/>
          </a:xfrm>
        </p:grpSpPr>
        <p:sp>
          <p:nvSpPr>
            <p:cNvPr name="AutoShape 9" id="9"/>
            <p:cNvSpPr/>
            <p:nvPr/>
          </p:nvSpPr>
          <p:spPr>
            <a:xfrm flipV="true">
              <a:off x="0" y="401320"/>
              <a:ext cx="22448725" cy="0"/>
            </a:xfrm>
            <a:prstGeom prst="line">
              <a:avLst/>
            </a:prstGeom>
            <a:ln cap="flat" w="12700">
              <a:solidFill>
                <a:srgbClr val="FEFEFE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TextBox 10" id="10"/>
            <p:cNvSpPr txBox="true"/>
            <p:nvPr/>
          </p:nvSpPr>
          <p:spPr>
            <a:xfrm rot="0">
              <a:off x="0" y="19050"/>
              <a:ext cx="10337735" cy="2806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455"/>
                </a:lnSpc>
              </a:pPr>
              <a:r>
                <a:rPr lang="en-US" sz="1500" b="true">
                  <a:solidFill>
                    <a:srgbClr val="FEFEFE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DIAGNOSTICHOME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12110989" y="19050"/>
              <a:ext cx="10337735" cy="2806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455"/>
                </a:lnSpc>
              </a:pPr>
              <a:r>
                <a:rPr lang="en-US" b="true" sz="1500">
                  <a:solidFill>
                    <a:srgbClr val="FEFEFE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2025</a:t>
              </a: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8958038" y="-73866"/>
            <a:ext cx="9101305" cy="9674315"/>
          </a:xfrm>
          <a:custGeom>
            <a:avLst/>
            <a:gdLst/>
            <a:ahLst/>
            <a:cxnLst/>
            <a:rect r="r" b="b" t="t" l="l"/>
            <a:pathLst>
              <a:path h="9674315" w="9101305">
                <a:moveTo>
                  <a:pt x="0" y="0"/>
                </a:moveTo>
                <a:lnTo>
                  <a:pt x="9101305" y="0"/>
                </a:lnTo>
                <a:lnTo>
                  <a:pt x="9101305" y="9674314"/>
                </a:lnTo>
                <a:lnTo>
                  <a:pt x="0" y="96743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7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996763" y="3454228"/>
            <a:ext cx="14644140" cy="3717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b="true" sz="7000">
                <a:solidFill>
                  <a:srgbClr val="FFD21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UN DPE OBLIGATOIRE POUR LES MEUBLÉS DE TOURISME ?</a:t>
            </a:r>
          </a:p>
          <a:p>
            <a:pPr algn="ctr">
              <a:lnSpc>
                <a:spcPts val="9800"/>
              </a:lnSpc>
            </a:pP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382457" y="2982395"/>
            <a:ext cx="1228613" cy="3129669"/>
          </a:xfrm>
          <a:custGeom>
            <a:avLst/>
            <a:gdLst/>
            <a:ahLst/>
            <a:cxnLst/>
            <a:rect r="r" b="b" t="t" l="l"/>
            <a:pathLst>
              <a:path h="3129669" w="1228613">
                <a:moveTo>
                  <a:pt x="0" y="0"/>
                </a:moveTo>
                <a:lnTo>
                  <a:pt x="1228613" y="0"/>
                </a:lnTo>
                <a:lnTo>
                  <a:pt x="1228613" y="3129669"/>
                </a:lnTo>
                <a:lnTo>
                  <a:pt x="0" y="31296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-164844" b="0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778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373" y="5137537"/>
            <a:ext cx="18288000" cy="5139938"/>
            <a:chOff x="0" y="0"/>
            <a:chExt cx="4816593" cy="135372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1353729"/>
            </a:xfrm>
            <a:custGeom>
              <a:avLst/>
              <a:gdLst/>
              <a:ahLst/>
              <a:cxnLst/>
              <a:rect r="r" b="b" t="t" l="l"/>
              <a:pathLst>
                <a:path h="1353729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353729"/>
                  </a:lnTo>
                  <a:lnTo>
                    <a:pt x="0" y="1353729"/>
                  </a:lnTo>
                  <a:close/>
                </a:path>
              </a:pathLst>
            </a:custGeom>
            <a:solidFill>
              <a:srgbClr val="24282B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19050"/>
              <a:ext cx="4816593" cy="13346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455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7376936" y="9387996"/>
            <a:ext cx="432646" cy="424904"/>
            <a:chOff x="0" y="0"/>
            <a:chExt cx="113948" cy="11190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13948" cy="111909"/>
            </a:xfrm>
            <a:custGeom>
              <a:avLst/>
              <a:gdLst/>
              <a:ahLst/>
              <a:cxnLst/>
              <a:rect r="r" b="b" t="t" l="l"/>
              <a:pathLst>
                <a:path h="111909" w="113948">
                  <a:moveTo>
                    <a:pt x="0" y="0"/>
                  </a:moveTo>
                  <a:lnTo>
                    <a:pt x="113948" y="0"/>
                  </a:lnTo>
                  <a:lnTo>
                    <a:pt x="113948" y="111909"/>
                  </a:lnTo>
                  <a:lnTo>
                    <a:pt x="0" y="111909"/>
                  </a:lnTo>
                  <a:close/>
                </a:path>
              </a:pathLst>
            </a:custGeom>
            <a:solidFill>
              <a:srgbClr val="FFFDF7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19050"/>
              <a:ext cx="113948" cy="928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455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725728" y="722948"/>
            <a:ext cx="16836543" cy="305753"/>
            <a:chOff x="0" y="0"/>
            <a:chExt cx="22448725" cy="407670"/>
          </a:xfrm>
        </p:grpSpPr>
        <p:sp>
          <p:nvSpPr>
            <p:cNvPr name="AutoShape 9" id="9"/>
            <p:cNvSpPr/>
            <p:nvPr/>
          </p:nvSpPr>
          <p:spPr>
            <a:xfrm flipV="true">
              <a:off x="0" y="401320"/>
              <a:ext cx="22448725" cy="0"/>
            </a:xfrm>
            <a:prstGeom prst="line">
              <a:avLst/>
            </a:prstGeom>
            <a:ln cap="flat" w="127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TextBox 10" id="10"/>
            <p:cNvSpPr txBox="true"/>
            <p:nvPr/>
          </p:nvSpPr>
          <p:spPr>
            <a:xfrm rot="0">
              <a:off x="0" y="19050"/>
              <a:ext cx="10337735" cy="2806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455"/>
                </a:lnSpc>
              </a:pPr>
              <a:r>
                <a:rPr lang="en-US" sz="1500" b="true">
                  <a:solidFill>
                    <a:srgbClr val="FFFFFF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DIAGNOSTICHOME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12110989" y="19050"/>
              <a:ext cx="10337735" cy="2806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455"/>
                </a:lnSpc>
              </a:pPr>
              <a:r>
                <a:rPr lang="en-US" b="true" sz="1500">
                  <a:solidFill>
                    <a:srgbClr val="FFFFFF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2025</a:t>
              </a: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17376936" y="9507103"/>
            <a:ext cx="432646" cy="205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55"/>
              </a:lnSpc>
            </a:pPr>
            <a:r>
              <a:rPr lang="en-US" b="true" sz="1500">
                <a:solidFill>
                  <a:srgbClr val="05778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22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1327960" y="3159840"/>
            <a:ext cx="7140573" cy="3967319"/>
            <a:chOff x="0" y="0"/>
            <a:chExt cx="1581239" cy="87854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581239" cy="878540"/>
            </a:xfrm>
            <a:custGeom>
              <a:avLst/>
              <a:gdLst/>
              <a:ahLst/>
              <a:cxnLst/>
              <a:rect r="r" b="b" t="t" l="l"/>
              <a:pathLst>
                <a:path h="878540" w="1581239">
                  <a:moveTo>
                    <a:pt x="0" y="0"/>
                  </a:moveTo>
                  <a:lnTo>
                    <a:pt x="1581239" y="0"/>
                  </a:lnTo>
                  <a:lnTo>
                    <a:pt x="1581239" y="878540"/>
                  </a:lnTo>
                  <a:lnTo>
                    <a:pt x="0" y="878540"/>
                  </a:lnTo>
                  <a:close/>
                </a:path>
              </a:pathLst>
            </a:custGeom>
            <a:solidFill>
              <a:srgbClr val="FFFDF7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47625"/>
              <a:ext cx="1581239" cy="926165"/>
            </a:xfrm>
            <a:prstGeom prst="rect">
              <a:avLst/>
            </a:prstGeom>
          </p:spPr>
          <p:txBody>
            <a:bodyPr anchor="ctr" rtlCol="false" tIns="254000" lIns="254000" bIns="254000" rIns="254000"/>
            <a:lstStyle/>
            <a:p>
              <a:pPr algn="l">
                <a:lnSpc>
                  <a:spcPts val="3499"/>
                </a:lnSpc>
              </a:pPr>
            </a:p>
          </p:txBody>
        </p:sp>
      </p:grpSp>
      <p:sp>
        <p:nvSpPr>
          <p:cNvPr name="TextBox 16" id="16"/>
          <p:cNvSpPr txBox="true"/>
          <p:nvPr/>
        </p:nvSpPr>
        <p:spPr>
          <a:xfrm rot="0">
            <a:off x="12615682" y="4237792"/>
            <a:ext cx="3157238" cy="2800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20"/>
              </a:lnSpc>
            </a:pPr>
            <a:r>
              <a:rPr lang="en-US" sz="2000">
                <a:solidFill>
                  <a:srgbClr val="05778B"/>
                </a:solidFill>
                <a:latin typeface="Poppins"/>
                <a:ea typeface="Poppins"/>
                <a:cs typeface="Poppins"/>
                <a:sym typeface="Poppins"/>
              </a:rPr>
              <a:t>Plus de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3909090" y="2040763"/>
            <a:ext cx="10469820" cy="6019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b="true" sz="3299">
                <a:solidFill>
                  <a:srgbClr val="FEFEFE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LA RÉPONSE EST OUI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3914463" y="1346391"/>
            <a:ext cx="10469820" cy="666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b="true" sz="4999">
                <a:solidFill>
                  <a:srgbClr val="FFD21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ÊTES-VOUS CONCERNÉ ?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627219" y="3430905"/>
            <a:ext cx="6542054" cy="33585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En effet,</a:t>
            </a:r>
            <a:r>
              <a:rPr lang="en-US" sz="2400" b="tru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la loi soumet les meublés de tourisme au diagnostic de performance énergétique (DPE).</a:t>
            </a:r>
            <a:r>
              <a:rPr lang="en-US" sz="24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Il s'agit d'éviter un phénomène d’éviction du logement locatif permanent au profit de la location meublée touristique, qui échappe actuellement à </a:t>
            </a:r>
            <a:r>
              <a:rPr lang="en-US" sz="2400" b="tru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ces règles.</a:t>
            </a:r>
          </a:p>
          <a:p>
            <a:pPr algn="ctr">
              <a:lnSpc>
                <a:spcPts val="3359"/>
              </a:lnSpc>
            </a:pPr>
          </a:p>
        </p:txBody>
      </p:sp>
      <p:grpSp>
        <p:nvGrpSpPr>
          <p:cNvPr name="Group 20" id="20"/>
          <p:cNvGrpSpPr/>
          <p:nvPr/>
        </p:nvGrpSpPr>
        <p:grpSpPr>
          <a:xfrm rot="0">
            <a:off x="9868966" y="3153877"/>
            <a:ext cx="7140573" cy="3967319"/>
            <a:chOff x="0" y="0"/>
            <a:chExt cx="1581239" cy="87854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581239" cy="878540"/>
            </a:xfrm>
            <a:custGeom>
              <a:avLst/>
              <a:gdLst/>
              <a:ahLst/>
              <a:cxnLst/>
              <a:rect r="r" b="b" t="t" l="l"/>
              <a:pathLst>
                <a:path h="878540" w="1581239">
                  <a:moveTo>
                    <a:pt x="0" y="0"/>
                  </a:moveTo>
                  <a:lnTo>
                    <a:pt x="1581239" y="0"/>
                  </a:lnTo>
                  <a:lnTo>
                    <a:pt x="1581239" y="878540"/>
                  </a:lnTo>
                  <a:lnTo>
                    <a:pt x="0" y="878540"/>
                  </a:lnTo>
                  <a:close/>
                </a:path>
              </a:pathLst>
            </a:custGeom>
            <a:solidFill>
              <a:srgbClr val="FFFDF7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47625"/>
              <a:ext cx="1581239" cy="926165"/>
            </a:xfrm>
            <a:prstGeom prst="rect">
              <a:avLst/>
            </a:prstGeom>
          </p:spPr>
          <p:txBody>
            <a:bodyPr anchor="ctr" rtlCol="false" tIns="254000" lIns="254000" bIns="254000" rIns="254000"/>
            <a:lstStyle/>
            <a:p>
              <a:pPr algn="l">
                <a:lnSpc>
                  <a:spcPts val="3499"/>
                </a:lnSpc>
              </a:pPr>
            </a:p>
          </p:txBody>
        </p:sp>
      </p:grpSp>
      <p:sp>
        <p:nvSpPr>
          <p:cNvPr name="TextBox 23" id="23"/>
          <p:cNvSpPr txBox="true"/>
          <p:nvPr/>
        </p:nvSpPr>
        <p:spPr>
          <a:xfrm rot="0">
            <a:off x="10200002" y="3430905"/>
            <a:ext cx="6809536" cy="33585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Il sera </a:t>
            </a:r>
            <a:r>
              <a:rPr lang="en-US" sz="2400" b="tru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obligatoire</a:t>
            </a:r>
            <a:r>
              <a:rPr lang="en-US" sz="24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pour tous les logements proposés </a:t>
            </a:r>
            <a:r>
              <a:rPr lang="en-US" sz="2400" u="sng" b="tru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nouvellement</a:t>
            </a:r>
            <a:r>
              <a:rPr lang="en-US" sz="2400" b="tru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4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à la location en meublé de tourisme (en zone tendue) et soumis à autorisation de changement d'usage. </a:t>
            </a: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En France métropolitaine, ces logements devront attester d’un </a:t>
            </a:r>
            <a:r>
              <a:rPr lang="en-US" sz="2400" b="tru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DPE classé</a:t>
            </a:r>
            <a:r>
              <a:rPr lang="en-US" sz="240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 :</a:t>
            </a:r>
          </a:p>
          <a:p>
            <a:pPr algn="l">
              <a:lnSpc>
                <a:spcPts val="3359"/>
              </a:lnSpc>
            </a:pPr>
          </a:p>
        </p:txBody>
      </p:sp>
      <p:sp>
        <p:nvSpPr>
          <p:cNvPr name="TextBox 24" id="24"/>
          <p:cNvSpPr txBox="true"/>
          <p:nvPr/>
        </p:nvSpPr>
        <p:spPr>
          <a:xfrm rot="0">
            <a:off x="6299523" y="6713313"/>
            <a:ext cx="2849850" cy="15516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74"/>
              </a:lnSpc>
            </a:pPr>
            <a:r>
              <a:rPr lang="en-US" sz="11431" b="true">
                <a:solidFill>
                  <a:srgbClr val="FFD21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OUI</a:t>
            </a:r>
          </a:p>
        </p:txBody>
      </p:sp>
      <p:sp>
        <p:nvSpPr>
          <p:cNvPr name="Freeform 25" id="25"/>
          <p:cNvSpPr/>
          <p:nvPr/>
        </p:nvSpPr>
        <p:spPr>
          <a:xfrm flipH="false" flipV="false" rot="0">
            <a:off x="199809" y="6467387"/>
            <a:ext cx="3382204" cy="3595144"/>
          </a:xfrm>
          <a:custGeom>
            <a:avLst/>
            <a:gdLst/>
            <a:ahLst/>
            <a:cxnLst/>
            <a:rect r="r" b="b" t="t" l="l"/>
            <a:pathLst>
              <a:path h="3595144" w="3382204">
                <a:moveTo>
                  <a:pt x="0" y="0"/>
                </a:moveTo>
                <a:lnTo>
                  <a:pt x="3382204" y="0"/>
                </a:lnTo>
                <a:lnTo>
                  <a:pt x="3382204" y="3595144"/>
                </a:lnTo>
                <a:lnTo>
                  <a:pt x="0" y="35951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7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5666958" y="8074028"/>
            <a:ext cx="2502315" cy="13582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635"/>
              </a:lnSpc>
            </a:pPr>
            <a:r>
              <a:rPr lang="en-US" sz="10037" b="true">
                <a:solidFill>
                  <a:srgbClr val="FFD21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OUI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9054549" y="6820409"/>
            <a:ext cx="5139751" cy="27800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792"/>
              </a:lnSpc>
            </a:pPr>
            <a:r>
              <a:rPr lang="en-US" sz="20616" b="true">
                <a:solidFill>
                  <a:srgbClr val="FFD21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OUI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0589402" y="8883321"/>
            <a:ext cx="2849850" cy="15516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974"/>
              </a:lnSpc>
            </a:pPr>
            <a:r>
              <a:rPr lang="en-US" sz="11431" b="true">
                <a:solidFill>
                  <a:srgbClr val="FFD21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OUI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5457109" y="7150384"/>
            <a:ext cx="2352473" cy="12761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058"/>
              </a:lnSpc>
            </a:pPr>
            <a:r>
              <a:rPr lang="en-US" sz="9436" b="true">
                <a:solidFill>
                  <a:srgbClr val="FFD21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OUI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3473321" y="9004638"/>
            <a:ext cx="1773020" cy="9695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827"/>
              </a:lnSpc>
            </a:pPr>
            <a:r>
              <a:rPr lang="en-US" sz="7111" b="true">
                <a:solidFill>
                  <a:srgbClr val="FFD21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OUI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4003522" y="8474480"/>
            <a:ext cx="1453587" cy="7838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7"/>
              </a:lnSpc>
            </a:pPr>
            <a:r>
              <a:rPr lang="en-US" sz="5830" b="true">
                <a:solidFill>
                  <a:srgbClr val="FFD21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OUI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778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5117753"/>
            <a:ext cx="18288000" cy="5139938"/>
            <a:chOff x="0" y="0"/>
            <a:chExt cx="4816593" cy="135372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816592" cy="1353729"/>
            </a:xfrm>
            <a:custGeom>
              <a:avLst/>
              <a:gdLst/>
              <a:ahLst/>
              <a:cxnLst/>
              <a:rect r="r" b="b" t="t" l="l"/>
              <a:pathLst>
                <a:path h="1353729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353729"/>
                  </a:lnTo>
                  <a:lnTo>
                    <a:pt x="0" y="1353729"/>
                  </a:lnTo>
                  <a:close/>
                </a:path>
              </a:pathLst>
            </a:custGeom>
            <a:solidFill>
              <a:srgbClr val="24282B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19050"/>
              <a:ext cx="4816593" cy="133467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455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7376936" y="9387996"/>
            <a:ext cx="432646" cy="424904"/>
            <a:chOff x="0" y="0"/>
            <a:chExt cx="113948" cy="111909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13948" cy="111909"/>
            </a:xfrm>
            <a:custGeom>
              <a:avLst/>
              <a:gdLst/>
              <a:ahLst/>
              <a:cxnLst/>
              <a:rect r="r" b="b" t="t" l="l"/>
              <a:pathLst>
                <a:path h="111909" w="113948">
                  <a:moveTo>
                    <a:pt x="0" y="0"/>
                  </a:moveTo>
                  <a:lnTo>
                    <a:pt x="113948" y="0"/>
                  </a:lnTo>
                  <a:lnTo>
                    <a:pt x="113948" y="111909"/>
                  </a:lnTo>
                  <a:lnTo>
                    <a:pt x="0" y="111909"/>
                  </a:lnTo>
                  <a:close/>
                </a:path>
              </a:pathLst>
            </a:custGeom>
            <a:solidFill>
              <a:srgbClr val="FFFDF7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19050"/>
              <a:ext cx="113948" cy="928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455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725728" y="722948"/>
            <a:ext cx="16836543" cy="305753"/>
            <a:chOff x="0" y="0"/>
            <a:chExt cx="22448725" cy="407670"/>
          </a:xfrm>
        </p:grpSpPr>
        <p:sp>
          <p:nvSpPr>
            <p:cNvPr name="AutoShape 9" id="9"/>
            <p:cNvSpPr/>
            <p:nvPr/>
          </p:nvSpPr>
          <p:spPr>
            <a:xfrm flipV="true">
              <a:off x="0" y="401320"/>
              <a:ext cx="22448725" cy="0"/>
            </a:xfrm>
            <a:prstGeom prst="line">
              <a:avLst/>
            </a:prstGeom>
            <a:ln cap="flat" w="127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TextBox 10" id="10"/>
            <p:cNvSpPr txBox="true"/>
            <p:nvPr/>
          </p:nvSpPr>
          <p:spPr>
            <a:xfrm rot="0">
              <a:off x="0" y="19050"/>
              <a:ext cx="10337735" cy="2806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455"/>
                </a:lnSpc>
              </a:pPr>
              <a:r>
                <a:rPr lang="en-US" sz="1500" b="true">
                  <a:solidFill>
                    <a:srgbClr val="FFFFFF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DIAGNOSTICHOME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12110989" y="19050"/>
              <a:ext cx="10337735" cy="2806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455"/>
                </a:lnSpc>
              </a:pPr>
              <a:r>
                <a:rPr lang="en-US" b="true" sz="1500">
                  <a:solidFill>
                    <a:srgbClr val="FFFFFF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2025</a:t>
              </a: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4066548" y="1568962"/>
            <a:ext cx="10469820" cy="1266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b="true" sz="4999">
                <a:solidFill>
                  <a:srgbClr val="FFD21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UN DPE CLASSÉ COMMENT ?</a:t>
            </a:r>
          </a:p>
          <a:p>
            <a:pPr algn="ctr">
              <a:lnSpc>
                <a:spcPts val="4799"/>
              </a:lnSpc>
            </a:pPr>
            <a:r>
              <a:rPr lang="en-US" b="true" sz="4999">
                <a:solidFill>
                  <a:srgbClr val="FFD21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ET QUAND ?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1475218" y="2797686"/>
            <a:ext cx="4867744" cy="5238428"/>
            <a:chOff x="0" y="0"/>
            <a:chExt cx="1077934" cy="116002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077934" cy="1160020"/>
            </a:xfrm>
            <a:custGeom>
              <a:avLst/>
              <a:gdLst/>
              <a:ahLst/>
              <a:cxnLst/>
              <a:rect r="r" b="b" t="t" l="l"/>
              <a:pathLst>
                <a:path h="1160020" w="1077934">
                  <a:moveTo>
                    <a:pt x="0" y="0"/>
                  </a:moveTo>
                  <a:lnTo>
                    <a:pt x="1077934" y="0"/>
                  </a:lnTo>
                  <a:lnTo>
                    <a:pt x="1077934" y="1160020"/>
                  </a:lnTo>
                  <a:lnTo>
                    <a:pt x="0" y="1160020"/>
                  </a:lnTo>
                  <a:close/>
                </a:path>
              </a:pathLst>
            </a:custGeom>
            <a:solidFill>
              <a:srgbClr val="FFFDF7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47625"/>
              <a:ext cx="1077934" cy="1207645"/>
            </a:xfrm>
            <a:prstGeom prst="rect">
              <a:avLst/>
            </a:prstGeom>
          </p:spPr>
          <p:txBody>
            <a:bodyPr anchor="ctr" rtlCol="false" tIns="254000" lIns="254000" bIns="254000" rIns="254000"/>
            <a:lstStyle/>
            <a:p>
              <a:pPr algn="l">
                <a:lnSpc>
                  <a:spcPts val="3499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7159699" y="3159840"/>
            <a:ext cx="3968603" cy="3967319"/>
            <a:chOff x="0" y="0"/>
            <a:chExt cx="878824" cy="87854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78824" cy="878540"/>
            </a:xfrm>
            <a:custGeom>
              <a:avLst/>
              <a:gdLst/>
              <a:ahLst/>
              <a:cxnLst/>
              <a:rect r="r" b="b" t="t" l="l"/>
              <a:pathLst>
                <a:path h="878540" w="878824">
                  <a:moveTo>
                    <a:pt x="0" y="0"/>
                  </a:moveTo>
                  <a:lnTo>
                    <a:pt x="878824" y="0"/>
                  </a:lnTo>
                  <a:lnTo>
                    <a:pt x="878824" y="878540"/>
                  </a:lnTo>
                  <a:lnTo>
                    <a:pt x="0" y="878540"/>
                  </a:lnTo>
                  <a:close/>
                </a:path>
              </a:pathLst>
            </a:custGeom>
            <a:solidFill>
              <a:srgbClr val="FFFDF7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-47625"/>
              <a:ext cx="878824" cy="926165"/>
            </a:xfrm>
            <a:prstGeom prst="rect">
              <a:avLst/>
            </a:prstGeom>
          </p:spPr>
          <p:txBody>
            <a:bodyPr anchor="ctr" rtlCol="false" tIns="254000" lIns="254000" bIns="254000" rIns="254000"/>
            <a:lstStyle/>
            <a:p>
              <a:pPr algn="l">
                <a:lnSpc>
                  <a:spcPts val="3499"/>
                </a:lnSpc>
              </a:pPr>
            </a:p>
          </p:txBody>
        </p:sp>
      </p:grpSp>
      <p:sp>
        <p:nvSpPr>
          <p:cNvPr name="TextBox 19" id="19"/>
          <p:cNvSpPr txBox="true"/>
          <p:nvPr/>
        </p:nvSpPr>
        <p:spPr>
          <a:xfrm rot="0">
            <a:off x="7274250" y="4315025"/>
            <a:ext cx="3739500" cy="22993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319"/>
              </a:lnSpc>
            </a:pPr>
            <a:r>
              <a:rPr lang="en-US" sz="16999" b="true">
                <a:solidFill>
                  <a:srgbClr val="FFD21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34</a:t>
            </a:r>
          </a:p>
        </p:txBody>
      </p:sp>
      <p:grpSp>
        <p:nvGrpSpPr>
          <p:cNvPr name="Group 20" id="20"/>
          <p:cNvGrpSpPr/>
          <p:nvPr/>
        </p:nvGrpSpPr>
        <p:grpSpPr>
          <a:xfrm rot="0">
            <a:off x="11945038" y="2797686"/>
            <a:ext cx="4867744" cy="5238428"/>
            <a:chOff x="0" y="0"/>
            <a:chExt cx="1077934" cy="116002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077934" cy="1160020"/>
            </a:xfrm>
            <a:custGeom>
              <a:avLst/>
              <a:gdLst/>
              <a:ahLst/>
              <a:cxnLst/>
              <a:rect r="r" b="b" t="t" l="l"/>
              <a:pathLst>
                <a:path h="1160020" w="1077934">
                  <a:moveTo>
                    <a:pt x="0" y="0"/>
                  </a:moveTo>
                  <a:lnTo>
                    <a:pt x="1077934" y="0"/>
                  </a:lnTo>
                  <a:lnTo>
                    <a:pt x="1077934" y="1160020"/>
                  </a:lnTo>
                  <a:lnTo>
                    <a:pt x="0" y="1160020"/>
                  </a:lnTo>
                  <a:close/>
                </a:path>
              </a:pathLst>
            </a:custGeom>
            <a:solidFill>
              <a:srgbClr val="FFFDF7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47625"/>
              <a:ext cx="1077934" cy="1207645"/>
            </a:xfrm>
            <a:prstGeom prst="rect">
              <a:avLst/>
            </a:prstGeom>
          </p:spPr>
          <p:txBody>
            <a:bodyPr anchor="ctr" rtlCol="false" tIns="254000" lIns="254000" bIns="254000" rIns="254000"/>
            <a:lstStyle/>
            <a:p>
              <a:pPr algn="l">
                <a:lnSpc>
                  <a:spcPts val="3499"/>
                </a:lnSpc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5400000">
            <a:off x="8279806" y="7191526"/>
            <a:ext cx="1728389" cy="694461"/>
            <a:chOff x="0" y="0"/>
            <a:chExt cx="1570352" cy="630963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570352" cy="630963"/>
            </a:xfrm>
            <a:custGeom>
              <a:avLst/>
              <a:gdLst/>
              <a:ahLst/>
              <a:cxnLst/>
              <a:rect r="r" b="b" t="t" l="l"/>
              <a:pathLst>
                <a:path h="630963" w="1570352">
                  <a:moveTo>
                    <a:pt x="1570352" y="315481"/>
                  </a:moveTo>
                  <a:lnTo>
                    <a:pt x="1163952" y="0"/>
                  </a:lnTo>
                  <a:lnTo>
                    <a:pt x="1163952" y="203200"/>
                  </a:lnTo>
                  <a:lnTo>
                    <a:pt x="0" y="203200"/>
                  </a:lnTo>
                  <a:lnTo>
                    <a:pt x="0" y="427763"/>
                  </a:lnTo>
                  <a:lnTo>
                    <a:pt x="1163952" y="427763"/>
                  </a:lnTo>
                  <a:lnTo>
                    <a:pt x="1163952" y="630963"/>
                  </a:lnTo>
                  <a:lnTo>
                    <a:pt x="1570352" y="315481"/>
                  </a:lnTo>
                  <a:close/>
                </a:path>
              </a:pathLst>
            </a:custGeom>
            <a:solidFill>
              <a:srgbClr val="FFD21B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222250"/>
              <a:ext cx="1468752" cy="20551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455"/>
                </a:lnSpc>
              </a:pPr>
            </a:p>
          </p:txBody>
        </p:sp>
      </p:grpSp>
      <p:sp>
        <p:nvSpPr>
          <p:cNvPr name="TextBox 26" id="26"/>
          <p:cNvSpPr txBox="true"/>
          <p:nvPr/>
        </p:nvSpPr>
        <p:spPr>
          <a:xfrm rot="0">
            <a:off x="17376936" y="9507103"/>
            <a:ext cx="432646" cy="205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55"/>
              </a:lnSpc>
            </a:pPr>
            <a:r>
              <a:rPr lang="en-US" b="true" sz="1500">
                <a:solidFill>
                  <a:srgbClr val="05778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23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1475218" y="7086597"/>
            <a:ext cx="4865330" cy="8972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3499" b="true">
                <a:solidFill>
                  <a:srgbClr val="FFD21B"/>
                </a:solidFill>
                <a:latin typeface="Poppins Bold"/>
                <a:ea typeface="Poppins Bold"/>
                <a:cs typeface="Poppins Bold"/>
                <a:sym typeface="Poppins Bold"/>
              </a:rPr>
              <a:t>du 21 novembre 2024 au 31 décembre 2033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2330471" y="3063444"/>
            <a:ext cx="3157238" cy="9658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6999" b="true">
                <a:solidFill>
                  <a:srgbClr val="05778B"/>
                </a:solidFill>
                <a:latin typeface="Poppins Bold"/>
                <a:ea typeface="Poppins Bold"/>
                <a:cs typeface="Poppins Bold"/>
                <a:sym typeface="Poppins Bold"/>
              </a:rPr>
              <a:t>A - E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923582" y="4154247"/>
            <a:ext cx="3968603" cy="25203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b="true" sz="239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entre les classes A et E du 21 novembre 2024 au 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b="true" sz="239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31 décembre 2033 </a:t>
            </a:r>
          </a:p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b="true" sz="239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(loi du 19 novembre 2024 parue au journal officiel le 20 novembre 2024)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2237151" y="4154247"/>
            <a:ext cx="4283518" cy="25203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b="true" sz="2399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entre les classes A et D à compter du 1er janvier 2034 (la même règle s’appliquera à cette date aux logements loués à titre de résidence principale).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2804701" y="3063444"/>
            <a:ext cx="3157238" cy="9658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6999" b="true">
                <a:solidFill>
                  <a:srgbClr val="05778B"/>
                </a:solidFill>
                <a:latin typeface="Poppins Bold"/>
                <a:ea typeface="Poppins Bold"/>
                <a:cs typeface="Poppins Bold"/>
                <a:sym typeface="Poppins Bold"/>
              </a:rPr>
              <a:t>A - D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2079693" y="7086597"/>
            <a:ext cx="4598433" cy="13163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3499" b="true">
                <a:solidFill>
                  <a:srgbClr val="FFD21B"/>
                </a:solidFill>
                <a:latin typeface="Poppins Bold"/>
                <a:ea typeface="Poppins Bold"/>
                <a:cs typeface="Poppins Bold"/>
                <a:sym typeface="Poppins Bold"/>
              </a:rPr>
              <a:t>à compter du </a:t>
            </a:r>
          </a:p>
          <a:p>
            <a:pPr algn="ctr">
              <a:lnSpc>
                <a:spcPts val="3359"/>
              </a:lnSpc>
            </a:pPr>
            <a:r>
              <a:rPr lang="en-US" sz="3499" b="true">
                <a:solidFill>
                  <a:srgbClr val="FFD21B"/>
                </a:solidFill>
                <a:latin typeface="Poppins Bold"/>
                <a:ea typeface="Poppins Bold"/>
                <a:cs typeface="Poppins Bold"/>
                <a:sym typeface="Poppins Bold"/>
              </a:rPr>
              <a:t>1er janvier 2034</a:t>
            </a:r>
          </a:p>
          <a:p>
            <a:pPr algn="ctr">
              <a:lnSpc>
                <a:spcPts val="3359"/>
              </a:lnSpc>
            </a:pPr>
          </a:p>
        </p:txBody>
      </p:sp>
      <p:sp>
        <p:nvSpPr>
          <p:cNvPr name="TextBox 33" id="33"/>
          <p:cNvSpPr txBox="true"/>
          <p:nvPr/>
        </p:nvSpPr>
        <p:spPr>
          <a:xfrm rot="0">
            <a:off x="4217423" y="8741160"/>
            <a:ext cx="11128301" cy="17354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3499">
                <a:solidFill>
                  <a:srgbClr val="FFD21B"/>
                </a:solidFill>
                <a:latin typeface="Poppins"/>
                <a:ea typeface="Poppins"/>
                <a:cs typeface="Poppins"/>
                <a:sym typeface="Poppins"/>
              </a:rPr>
              <a:t>Un délai de </a:t>
            </a:r>
            <a:r>
              <a:rPr lang="en-US" sz="3499" b="true">
                <a:solidFill>
                  <a:srgbClr val="FFD21B"/>
                </a:solidFill>
                <a:latin typeface="Poppins Bold"/>
                <a:ea typeface="Poppins Bold"/>
                <a:cs typeface="Poppins Bold"/>
                <a:sym typeface="Poppins Bold"/>
              </a:rPr>
              <a:t>dix ans</a:t>
            </a:r>
            <a:r>
              <a:rPr lang="en-US" sz="3499">
                <a:solidFill>
                  <a:srgbClr val="FFD21B"/>
                </a:solidFill>
                <a:latin typeface="Poppins"/>
                <a:ea typeface="Poppins"/>
                <a:cs typeface="Poppins"/>
                <a:sym typeface="Poppins"/>
              </a:rPr>
              <a:t> est donc laissé aux personnes </a:t>
            </a:r>
            <a:r>
              <a:rPr lang="en-US" sz="3499" b="true">
                <a:solidFill>
                  <a:srgbClr val="FFD21B"/>
                </a:solidFill>
                <a:latin typeface="Poppins Bold"/>
                <a:ea typeface="Poppins Bold"/>
                <a:cs typeface="Poppins Bold"/>
                <a:sym typeface="Poppins Bold"/>
              </a:rPr>
              <a:t>déjà</a:t>
            </a:r>
            <a:r>
              <a:rPr lang="en-US" sz="3499">
                <a:solidFill>
                  <a:srgbClr val="FFD21B"/>
                </a:solidFill>
                <a:latin typeface="Poppins"/>
                <a:ea typeface="Poppins"/>
                <a:cs typeface="Poppins"/>
                <a:sym typeface="Poppins"/>
              </a:rPr>
              <a:t> propriétaires pour se mettre en conformité avec </a:t>
            </a:r>
            <a:r>
              <a:rPr lang="en-US" sz="3499" u="sng">
                <a:solidFill>
                  <a:srgbClr val="FFD21B"/>
                </a:solidFill>
                <a:latin typeface="Poppins"/>
                <a:ea typeface="Poppins"/>
                <a:cs typeface="Poppins"/>
                <a:sym typeface="Poppins"/>
                <a:hlinkClick r:id="rId2" tooltip="https://www.vie-publique.fr/loi/278460-loi-22-aout-2021-climat-et-resilience-convention-citoyenne-climat"/>
              </a:rPr>
              <a:t>la loi Climat et Résilience de 2021</a:t>
            </a:r>
            <a:r>
              <a:rPr lang="en-US" sz="3499">
                <a:solidFill>
                  <a:srgbClr val="FFD21B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</a:p>
          <a:p>
            <a:pPr algn="ctr">
              <a:lnSpc>
                <a:spcPts val="3359"/>
              </a:lnSpc>
            </a:pPr>
          </a:p>
        </p:txBody>
      </p:sp>
      <p:sp>
        <p:nvSpPr>
          <p:cNvPr name="TextBox 34" id="34"/>
          <p:cNvSpPr txBox="true"/>
          <p:nvPr/>
        </p:nvSpPr>
        <p:spPr>
          <a:xfrm rot="-5400000">
            <a:off x="-1752549" y="4713989"/>
            <a:ext cx="5785228" cy="6762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4999" b="true">
                <a:solidFill>
                  <a:srgbClr val="FFD21B"/>
                </a:solidFill>
                <a:latin typeface="Poppins Bold"/>
                <a:ea typeface="Poppins Bold"/>
                <a:cs typeface="Poppins Bold"/>
                <a:sym typeface="Poppins Bold"/>
              </a:rPr>
              <a:t>Nouveaux </a:t>
            </a:r>
          </a:p>
        </p:txBody>
      </p:sp>
      <p:sp>
        <p:nvSpPr>
          <p:cNvPr name="TextBox 35" id="35"/>
          <p:cNvSpPr txBox="true"/>
          <p:nvPr/>
        </p:nvSpPr>
        <p:spPr>
          <a:xfrm rot="5400000">
            <a:off x="14286308" y="4713989"/>
            <a:ext cx="5785228" cy="6762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4999" b="true">
                <a:solidFill>
                  <a:srgbClr val="FFD21B"/>
                </a:solidFill>
                <a:latin typeface="Poppins Bold"/>
                <a:ea typeface="Poppins Bold"/>
                <a:cs typeface="Poppins Bold"/>
                <a:sym typeface="Poppins Bold"/>
              </a:rPr>
              <a:t>Anciens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778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78418" y="474099"/>
            <a:ext cx="17331164" cy="9338801"/>
            <a:chOff x="0" y="0"/>
            <a:chExt cx="2685051" cy="144682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685051" cy="1446825"/>
            </a:xfrm>
            <a:custGeom>
              <a:avLst/>
              <a:gdLst/>
              <a:ahLst/>
              <a:cxnLst/>
              <a:rect r="r" b="b" t="t" l="l"/>
              <a:pathLst>
                <a:path h="1446825" w="2685051">
                  <a:moveTo>
                    <a:pt x="0" y="0"/>
                  </a:moveTo>
                  <a:lnTo>
                    <a:pt x="2685051" y="0"/>
                  </a:lnTo>
                  <a:lnTo>
                    <a:pt x="2685051" y="1446825"/>
                  </a:lnTo>
                  <a:lnTo>
                    <a:pt x="0" y="1446825"/>
                  </a:lnTo>
                  <a:close/>
                </a:path>
              </a:pathLst>
            </a:custGeom>
            <a:blipFill>
              <a:blip r:embed="rId2"/>
              <a:stretch>
                <a:fillRect l="0" t="-89273" r="0" b="-89273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725728" y="722948"/>
            <a:ext cx="16836543" cy="305753"/>
            <a:chOff x="0" y="0"/>
            <a:chExt cx="22448725" cy="407670"/>
          </a:xfrm>
        </p:grpSpPr>
        <p:sp>
          <p:nvSpPr>
            <p:cNvPr name="AutoShape 5" id="5"/>
            <p:cNvSpPr/>
            <p:nvPr/>
          </p:nvSpPr>
          <p:spPr>
            <a:xfrm flipV="true">
              <a:off x="0" y="401320"/>
              <a:ext cx="22448725" cy="0"/>
            </a:xfrm>
            <a:prstGeom prst="line">
              <a:avLst/>
            </a:prstGeom>
            <a:ln cap="flat" w="12700">
              <a:solidFill>
                <a:srgbClr val="FEFEFE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TextBox 6" id="6"/>
            <p:cNvSpPr txBox="true"/>
            <p:nvPr/>
          </p:nvSpPr>
          <p:spPr>
            <a:xfrm rot="0">
              <a:off x="0" y="19050"/>
              <a:ext cx="10337735" cy="2806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455"/>
                </a:lnSpc>
              </a:pPr>
              <a:r>
                <a:rPr lang="en-US" sz="1500" b="true">
                  <a:solidFill>
                    <a:srgbClr val="FEFEFE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DIAGNOSTICHOME</a:t>
              </a:r>
            </a:p>
          </p:txBody>
        </p:sp>
        <p:sp>
          <p:nvSpPr>
            <p:cNvPr name="TextBox 7" id="7"/>
            <p:cNvSpPr txBox="true"/>
            <p:nvPr/>
          </p:nvSpPr>
          <p:spPr>
            <a:xfrm rot="0">
              <a:off x="12110989" y="19050"/>
              <a:ext cx="10337735" cy="2806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455"/>
                </a:lnSpc>
              </a:pPr>
              <a:r>
                <a:rPr lang="en-US" b="true" sz="1500">
                  <a:solidFill>
                    <a:srgbClr val="FEFEFE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2025</a:t>
              </a: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1366497" y="1172415"/>
            <a:ext cx="15555005" cy="4805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b="true" sz="7000">
                <a:solidFill>
                  <a:srgbClr val="FFD21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 L’OBLIGATION </a:t>
            </a:r>
          </a:p>
          <a:p>
            <a:pPr algn="ctr">
              <a:lnSpc>
                <a:spcPts val="9800"/>
              </a:lnSpc>
            </a:pPr>
            <a:r>
              <a:rPr lang="en-US" b="true" sz="7000">
                <a:solidFill>
                  <a:srgbClr val="FFD21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D’AUDIT ÉNERGÉTIQUE ÉTENDUE AUX LOGEMENTS CLASSÉS E</a:t>
            </a:r>
          </a:p>
          <a:p>
            <a:pPr algn="ctr">
              <a:lnSpc>
                <a:spcPts val="8540"/>
              </a:lnSpc>
            </a:pPr>
          </a:p>
        </p:txBody>
      </p:sp>
      <p:sp>
        <p:nvSpPr>
          <p:cNvPr name="TextBox 9" id="9"/>
          <p:cNvSpPr txBox="true"/>
          <p:nvPr/>
        </p:nvSpPr>
        <p:spPr>
          <a:xfrm rot="0">
            <a:off x="4305309" y="5681980"/>
            <a:ext cx="9677382" cy="3492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99"/>
              </a:lnSpc>
            </a:pPr>
            <a:r>
              <a:rPr lang="en-US" sz="2499">
                <a:solidFill>
                  <a:srgbClr val="FFFDF7"/>
                </a:solidFill>
                <a:latin typeface="Poppins"/>
                <a:ea typeface="Poppins"/>
                <a:cs typeface="Poppins"/>
                <a:sym typeface="Poppins"/>
              </a:rPr>
              <a:t>Depuis le </a:t>
            </a:r>
            <a:r>
              <a:rPr lang="en-US" sz="2499" b="true">
                <a:solidFill>
                  <a:srgbClr val="FFFDF7"/>
                </a:solidFill>
                <a:latin typeface="Poppins Bold"/>
                <a:ea typeface="Poppins Bold"/>
                <a:cs typeface="Poppins Bold"/>
                <a:sym typeface="Poppins Bold"/>
              </a:rPr>
              <a:t>1er avril 2023</a:t>
            </a:r>
            <a:r>
              <a:rPr lang="en-US" sz="2499">
                <a:solidFill>
                  <a:srgbClr val="FFFDF7"/>
                </a:solidFill>
                <a:latin typeface="Poppins"/>
                <a:ea typeface="Poppins"/>
                <a:cs typeface="Poppins"/>
                <a:sym typeface="Poppins"/>
              </a:rPr>
              <a:t>, les maisons individuelles </a:t>
            </a:r>
          </a:p>
          <a:p>
            <a:pPr algn="ctr">
              <a:lnSpc>
                <a:spcPts val="2499"/>
              </a:lnSpc>
            </a:pPr>
            <a:r>
              <a:rPr lang="en-US" sz="2499">
                <a:solidFill>
                  <a:srgbClr val="FFFDF7"/>
                </a:solidFill>
                <a:latin typeface="Poppins"/>
                <a:ea typeface="Poppins"/>
                <a:cs typeface="Poppins"/>
                <a:sym typeface="Poppins"/>
              </a:rPr>
              <a:t>(et immeubles appartenant à un seul propriétaire) </a:t>
            </a:r>
          </a:p>
          <a:p>
            <a:pPr algn="ctr">
              <a:lnSpc>
                <a:spcPts val="2499"/>
              </a:lnSpc>
            </a:pPr>
            <a:r>
              <a:rPr lang="en-US" sz="2499">
                <a:solidFill>
                  <a:srgbClr val="FFFDF7"/>
                </a:solidFill>
                <a:latin typeface="Poppins"/>
                <a:ea typeface="Poppins"/>
                <a:cs typeface="Poppins"/>
                <a:sym typeface="Poppins"/>
              </a:rPr>
              <a:t>les plus énergivores, </a:t>
            </a:r>
            <a:r>
              <a:rPr lang="en-US" sz="2499" b="true">
                <a:solidFill>
                  <a:srgbClr val="FFFDF7"/>
                </a:solidFill>
                <a:latin typeface="Poppins Bold"/>
                <a:ea typeface="Poppins Bold"/>
                <a:cs typeface="Poppins Bold"/>
                <a:sym typeface="Poppins Bold"/>
              </a:rPr>
              <a:t>les G et les F</a:t>
            </a:r>
            <a:r>
              <a:rPr lang="en-US" sz="2499">
                <a:solidFill>
                  <a:srgbClr val="FFFDF7"/>
                </a:solidFill>
                <a:latin typeface="Poppins"/>
                <a:ea typeface="Poppins"/>
                <a:cs typeface="Poppins"/>
                <a:sym typeface="Poppins"/>
              </a:rPr>
              <a:t>, doivent joindre</a:t>
            </a:r>
          </a:p>
          <a:p>
            <a:pPr algn="ctr">
              <a:lnSpc>
                <a:spcPts val="2499"/>
              </a:lnSpc>
            </a:pPr>
            <a:r>
              <a:rPr lang="en-US" sz="2499">
                <a:solidFill>
                  <a:srgbClr val="FFFDF7"/>
                </a:solidFill>
                <a:latin typeface="Poppins"/>
                <a:ea typeface="Poppins"/>
                <a:cs typeface="Poppins"/>
                <a:sym typeface="Poppins"/>
              </a:rPr>
              <a:t> un audit énergétique, en plus du DPE, à la promesse de vente.</a:t>
            </a:r>
          </a:p>
          <a:p>
            <a:pPr algn="ctr">
              <a:lnSpc>
                <a:spcPts val="2499"/>
              </a:lnSpc>
            </a:pPr>
            <a:r>
              <a:rPr lang="en-US" sz="2499">
                <a:solidFill>
                  <a:srgbClr val="FFFDF7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algn="ctr">
              <a:lnSpc>
                <a:spcPts val="2499"/>
              </a:lnSpc>
            </a:pPr>
            <a:r>
              <a:rPr lang="en-US" sz="2499" b="true">
                <a:solidFill>
                  <a:srgbClr val="FFFDF7"/>
                </a:solidFill>
                <a:latin typeface="Poppins Bold"/>
                <a:ea typeface="Poppins Bold"/>
                <a:cs typeface="Poppins Bold"/>
                <a:sym typeface="Poppins Bold"/>
              </a:rPr>
              <a:t>À compter de cette année</a:t>
            </a:r>
            <a:r>
              <a:rPr lang="en-US" sz="2499">
                <a:solidFill>
                  <a:srgbClr val="FFFDF7"/>
                </a:solidFill>
                <a:latin typeface="Poppins"/>
                <a:ea typeface="Poppins"/>
                <a:cs typeface="Poppins"/>
                <a:sym typeface="Poppins"/>
              </a:rPr>
              <a:t>, l’obligation s’étendra aux logements </a:t>
            </a:r>
            <a:r>
              <a:rPr lang="en-US" sz="2499" b="true">
                <a:solidFill>
                  <a:srgbClr val="FFFDF7"/>
                </a:solidFill>
                <a:latin typeface="Poppins Bold"/>
                <a:ea typeface="Poppins Bold"/>
                <a:cs typeface="Poppins Bold"/>
                <a:sym typeface="Poppins Bold"/>
              </a:rPr>
              <a:t>classés E</a:t>
            </a:r>
            <a:r>
              <a:rPr lang="en-US" sz="2499">
                <a:solidFill>
                  <a:srgbClr val="FFFDF7"/>
                </a:solidFill>
                <a:latin typeface="Poppins"/>
                <a:ea typeface="Poppins"/>
                <a:cs typeface="Poppins"/>
                <a:sym typeface="Poppins"/>
              </a:rPr>
              <a:t>, soit près de 6,5 millions de logements (21,4 % du parc français) selon les chiffres (fin 2023) </a:t>
            </a:r>
          </a:p>
          <a:p>
            <a:pPr algn="ctr">
              <a:lnSpc>
                <a:spcPts val="2499"/>
              </a:lnSpc>
            </a:pPr>
            <a:r>
              <a:rPr lang="en-US" sz="2499">
                <a:solidFill>
                  <a:srgbClr val="FFFDF7"/>
                </a:solidFill>
                <a:latin typeface="Poppins"/>
                <a:ea typeface="Poppins"/>
                <a:cs typeface="Poppins"/>
                <a:sym typeface="Poppins"/>
              </a:rPr>
              <a:t>du commissariat au développement durable.</a:t>
            </a:r>
          </a:p>
          <a:p>
            <a:pPr algn="ctr">
              <a:lnSpc>
                <a:spcPts val="2499"/>
              </a:lnSpc>
            </a:pPr>
          </a:p>
        </p:txBody>
      </p:sp>
      <p:grpSp>
        <p:nvGrpSpPr>
          <p:cNvPr name="Group 10" id="10"/>
          <p:cNvGrpSpPr/>
          <p:nvPr/>
        </p:nvGrpSpPr>
        <p:grpSpPr>
          <a:xfrm rot="0">
            <a:off x="17376936" y="9387996"/>
            <a:ext cx="432646" cy="424904"/>
            <a:chOff x="0" y="0"/>
            <a:chExt cx="113948" cy="111909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113948" cy="111909"/>
            </a:xfrm>
            <a:custGeom>
              <a:avLst/>
              <a:gdLst/>
              <a:ahLst/>
              <a:cxnLst/>
              <a:rect r="r" b="b" t="t" l="l"/>
              <a:pathLst>
                <a:path h="111909" w="113948">
                  <a:moveTo>
                    <a:pt x="0" y="0"/>
                  </a:moveTo>
                  <a:lnTo>
                    <a:pt x="113948" y="0"/>
                  </a:lnTo>
                  <a:lnTo>
                    <a:pt x="113948" y="111909"/>
                  </a:lnTo>
                  <a:lnTo>
                    <a:pt x="0" y="111909"/>
                  </a:lnTo>
                  <a:close/>
                </a:path>
              </a:pathLst>
            </a:custGeom>
            <a:solidFill>
              <a:srgbClr val="FFFDF7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19050"/>
              <a:ext cx="113948" cy="928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455"/>
                </a:lnSpc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478418" y="6978562"/>
            <a:ext cx="2609965" cy="2774286"/>
          </a:xfrm>
          <a:custGeom>
            <a:avLst/>
            <a:gdLst/>
            <a:ahLst/>
            <a:cxnLst/>
            <a:rect r="r" b="b" t="t" l="l"/>
            <a:pathLst>
              <a:path h="2774286" w="2609965">
                <a:moveTo>
                  <a:pt x="0" y="0"/>
                </a:moveTo>
                <a:lnTo>
                  <a:pt x="2609965" y="0"/>
                </a:lnTo>
                <a:lnTo>
                  <a:pt x="2609965" y="2774286"/>
                </a:lnTo>
                <a:lnTo>
                  <a:pt x="0" y="27742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7376936" y="9547108"/>
            <a:ext cx="432646" cy="205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55"/>
              </a:lnSpc>
            </a:pPr>
            <a:r>
              <a:rPr lang="en-US" b="true" sz="1500">
                <a:solidFill>
                  <a:srgbClr val="05778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24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>
  <p:cSld>
    <p:bg>
      <p:bgPr>
        <a:solidFill>
          <a:srgbClr val="05778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7376936" y="9387996"/>
            <a:ext cx="432646" cy="424904"/>
            <a:chOff x="0" y="0"/>
            <a:chExt cx="113948" cy="11190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3948" cy="111909"/>
            </a:xfrm>
            <a:custGeom>
              <a:avLst/>
              <a:gdLst/>
              <a:ahLst/>
              <a:cxnLst/>
              <a:rect r="r" b="b" t="t" l="l"/>
              <a:pathLst>
                <a:path h="111909" w="113948">
                  <a:moveTo>
                    <a:pt x="0" y="0"/>
                  </a:moveTo>
                  <a:lnTo>
                    <a:pt x="113948" y="0"/>
                  </a:lnTo>
                  <a:lnTo>
                    <a:pt x="113948" y="111909"/>
                  </a:lnTo>
                  <a:lnTo>
                    <a:pt x="0" y="111909"/>
                  </a:lnTo>
                  <a:close/>
                </a:path>
              </a:pathLst>
            </a:custGeom>
            <a:solidFill>
              <a:srgbClr val="FFD21B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19050"/>
              <a:ext cx="113948" cy="928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455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725728" y="722948"/>
            <a:ext cx="16836543" cy="305753"/>
            <a:chOff x="0" y="0"/>
            <a:chExt cx="22448725" cy="407670"/>
          </a:xfrm>
        </p:grpSpPr>
        <p:sp>
          <p:nvSpPr>
            <p:cNvPr name="AutoShape 6" id="6"/>
            <p:cNvSpPr/>
            <p:nvPr/>
          </p:nvSpPr>
          <p:spPr>
            <a:xfrm flipV="true">
              <a:off x="0" y="401320"/>
              <a:ext cx="22448725" cy="0"/>
            </a:xfrm>
            <a:prstGeom prst="line">
              <a:avLst/>
            </a:prstGeom>
            <a:ln cap="flat" w="127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TextBox 7" id="7"/>
            <p:cNvSpPr txBox="true"/>
            <p:nvPr/>
          </p:nvSpPr>
          <p:spPr>
            <a:xfrm rot="0">
              <a:off x="0" y="19050"/>
              <a:ext cx="10337735" cy="2806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455"/>
                </a:lnSpc>
              </a:pPr>
              <a:r>
                <a:rPr lang="en-US" sz="1500" b="true">
                  <a:solidFill>
                    <a:srgbClr val="FFFFFF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DIAGNOSTICHOME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12110989" y="19050"/>
              <a:ext cx="10337735" cy="2806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455"/>
                </a:lnSpc>
              </a:pPr>
              <a:r>
                <a:rPr lang="en-US" b="true" sz="1500">
                  <a:solidFill>
                    <a:srgbClr val="FFFFFF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2025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17376936" y="9507103"/>
            <a:ext cx="432646" cy="205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55"/>
              </a:lnSpc>
            </a:pPr>
            <a:r>
              <a:rPr lang="en-US" b="true" sz="1500">
                <a:solidFill>
                  <a:srgbClr val="FFFDF7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25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-1475489" y="882855"/>
            <a:ext cx="20731863" cy="112163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833"/>
              </a:lnSpc>
            </a:pPr>
            <a:r>
              <a:rPr lang="en-US" sz="83160" b="true">
                <a:solidFill>
                  <a:srgbClr val="FEFEFE">
                    <a:alpha val="9804"/>
                  </a:srgbClr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?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25728" y="3421100"/>
            <a:ext cx="7708678" cy="46158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FFDF7"/>
                </a:solidFill>
                <a:latin typeface="Poppins Light"/>
                <a:ea typeface="Poppins Light"/>
                <a:cs typeface="Poppins Light"/>
                <a:sym typeface="Poppins Light"/>
              </a:rPr>
              <a:t>C’est encore</a:t>
            </a:r>
            <a:r>
              <a:rPr lang="en-US" sz="2400" b="true">
                <a:solidFill>
                  <a:srgbClr val="FFFDF7"/>
                </a:solidFill>
                <a:latin typeface="Poppins Bold"/>
                <a:ea typeface="Poppins Bold"/>
                <a:cs typeface="Poppins Bold"/>
                <a:sym typeface="Poppins Bold"/>
              </a:rPr>
              <a:t> très flou</a:t>
            </a:r>
            <a:r>
              <a:rPr lang="en-US" sz="2400">
                <a:solidFill>
                  <a:srgbClr val="FFFDF7"/>
                </a:solidFill>
                <a:latin typeface="Poppins Light"/>
                <a:ea typeface="Poppins Light"/>
                <a:cs typeface="Poppins Light"/>
                <a:sym typeface="Poppins Light"/>
              </a:rPr>
              <a:t>, mais dans son discours de politique générale, le 1er octobre, Michel Barnier </a:t>
            </a: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FFDF7"/>
                </a:solidFill>
                <a:latin typeface="Poppins Light"/>
                <a:ea typeface="Poppins Light"/>
                <a:cs typeface="Poppins Light"/>
                <a:sym typeface="Poppins Light"/>
              </a:rPr>
              <a:t>(ex Premier ministre désormais) avait fait quelques annonces sur le DPE. </a:t>
            </a: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FFDF7"/>
                </a:solidFill>
                <a:latin typeface="Poppins Light"/>
                <a:ea typeface="Poppins Light"/>
                <a:cs typeface="Poppins Light"/>
                <a:sym typeface="Poppins Light"/>
              </a:rPr>
              <a:t>Il sera « simplifié » et le calendrier « adapté », </a:t>
            </a: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FFDF7"/>
                </a:solidFill>
                <a:latin typeface="Poppins Light"/>
                <a:ea typeface="Poppins Light"/>
                <a:cs typeface="Poppins Light"/>
                <a:sym typeface="Poppins Light"/>
              </a:rPr>
              <a:t>avait précisé l’ex Premier ministre. </a:t>
            </a: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FFDF7"/>
                </a:solidFill>
                <a:latin typeface="Poppins Light"/>
                <a:ea typeface="Poppins Light"/>
                <a:cs typeface="Poppins Light"/>
                <a:sym typeface="Poppins Light"/>
              </a:rPr>
              <a:t>Par « calendrier », il faut supposer que l’ancien chef du gouvernement faisait allusion à l’interdiction progressive de mise en location des logements les plus énergivores. </a:t>
            </a:r>
          </a:p>
          <a:p>
            <a:pPr algn="l">
              <a:lnSpc>
                <a:spcPts val="3359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9991760" y="3430625"/>
            <a:ext cx="8117536" cy="41967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true">
                <a:solidFill>
                  <a:srgbClr val="FFFDF7"/>
                </a:solidFill>
                <a:latin typeface="Poppins Bold"/>
                <a:ea typeface="Poppins Bold"/>
                <a:cs typeface="Poppins Bold"/>
                <a:sym typeface="Poppins Bold"/>
              </a:rPr>
              <a:t>-classés G à partir du 1er janvier 2025, </a:t>
            </a:r>
          </a:p>
          <a:p>
            <a:pPr algn="l">
              <a:lnSpc>
                <a:spcPts val="3359"/>
              </a:lnSpc>
            </a:pPr>
            <a:r>
              <a:rPr lang="en-US" sz="2400" b="true">
                <a:solidFill>
                  <a:srgbClr val="FFFDF7"/>
                </a:solidFill>
                <a:latin typeface="Poppins Bold"/>
                <a:ea typeface="Poppins Bold"/>
                <a:cs typeface="Poppins Bold"/>
                <a:sym typeface="Poppins Bold"/>
              </a:rPr>
              <a:t>-classés F en 2028 et enfin </a:t>
            </a:r>
          </a:p>
          <a:p>
            <a:pPr algn="l">
              <a:lnSpc>
                <a:spcPts val="3359"/>
              </a:lnSpc>
            </a:pPr>
            <a:r>
              <a:rPr lang="en-US" sz="2400" b="true">
                <a:solidFill>
                  <a:srgbClr val="FFFDF7"/>
                </a:solidFill>
                <a:latin typeface="Poppins Bold"/>
                <a:ea typeface="Poppins Bold"/>
                <a:cs typeface="Poppins Bold"/>
                <a:sym typeface="Poppins Bold"/>
              </a:rPr>
              <a:t>-classés E en 2034. </a:t>
            </a:r>
          </a:p>
          <a:p>
            <a:pPr algn="l">
              <a:lnSpc>
                <a:spcPts val="3359"/>
              </a:lnSpc>
            </a:pPr>
          </a:p>
          <a:p>
            <a:pPr algn="l">
              <a:lnSpc>
                <a:spcPts val="3359"/>
              </a:lnSpc>
            </a:pPr>
            <a:r>
              <a:rPr lang="en-US" sz="2400" b="true">
                <a:solidFill>
                  <a:srgbClr val="FFFDF7"/>
                </a:solidFill>
                <a:latin typeface="Poppins Bold"/>
                <a:ea typeface="Poppins Bold"/>
                <a:cs typeface="Poppins Bold"/>
                <a:sym typeface="Poppins Bold"/>
              </a:rPr>
              <a:t>Réponse récente :</a:t>
            </a: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FFDF7"/>
                </a:solidFill>
                <a:latin typeface="Poppins Light"/>
                <a:ea typeface="Poppins Light"/>
                <a:cs typeface="Poppins Light"/>
                <a:sym typeface="Poppins Light"/>
              </a:rPr>
              <a:t>-</a:t>
            </a:r>
            <a:r>
              <a:rPr lang="en-US" sz="2400" i="true">
                <a:solidFill>
                  <a:srgbClr val="FFFDF7"/>
                </a:solidFill>
                <a:latin typeface="Poppins Light Italics"/>
                <a:ea typeface="Poppins Light Italics"/>
                <a:cs typeface="Poppins Light Italics"/>
                <a:sym typeface="Poppins Light Italics"/>
              </a:rPr>
              <a:t>la proposition de loi visant à assouplir l’interdiction de location des logements classés en « G » rejetée par les députés de l’Assemblée nationale le</a:t>
            </a:r>
          </a:p>
          <a:p>
            <a:pPr algn="l">
              <a:lnSpc>
                <a:spcPts val="3359"/>
              </a:lnSpc>
            </a:pPr>
            <a:r>
              <a:rPr lang="en-US" sz="2400" i="true">
                <a:solidFill>
                  <a:srgbClr val="FFFDF7"/>
                </a:solidFill>
                <a:latin typeface="Poppins Light Italics"/>
                <a:ea typeface="Poppins Light Italics"/>
                <a:cs typeface="Poppins Light Italics"/>
                <a:sym typeface="Poppins Light Italics"/>
              </a:rPr>
              <a:t>29 janvier dernier (Article du journal de l’agence)</a:t>
            </a:r>
          </a:p>
          <a:p>
            <a:pPr algn="l">
              <a:lnSpc>
                <a:spcPts val="3359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1547193" y="1194811"/>
            <a:ext cx="15555005" cy="32359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40"/>
              </a:lnSpc>
            </a:pPr>
            <a:r>
              <a:rPr lang="en-US" b="true" sz="6100">
                <a:solidFill>
                  <a:srgbClr val="FFD21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D’AUTRES CHANGEMENTS À VENIR SUR LE DPE ?</a:t>
            </a:r>
          </a:p>
          <a:p>
            <a:pPr algn="ctr">
              <a:lnSpc>
                <a:spcPts val="8540"/>
              </a:lnSpc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3859972" y="7770215"/>
            <a:ext cx="11963862" cy="2520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FFDF7"/>
                </a:solidFill>
                <a:latin typeface="Poppins Light"/>
                <a:ea typeface="Poppins Light"/>
                <a:cs typeface="Poppins Light"/>
                <a:sym typeface="Poppins Light"/>
              </a:rPr>
              <a:t>La proposition, portée par les députés Bastien Marchive et Iñaki Echaniz, soutenue par la ministre du Logement, Valérie Létard, </a:t>
            </a:r>
            <a:r>
              <a:rPr lang="en-US" sz="2400" b="true">
                <a:solidFill>
                  <a:srgbClr val="FFFDF7"/>
                </a:solidFill>
                <a:latin typeface="Poppins Bold"/>
                <a:ea typeface="Poppins Bold"/>
                <a:cs typeface="Poppins Bold"/>
                <a:sym typeface="Poppins Bold"/>
              </a:rPr>
              <a:t>a été rejetée par les députés.</a:t>
            </a:r>
            <a:r>
              <a:rPr lang="en-US" sz="2400">
                <a:solidFill>
                  <a:srgbClr val="FFFDF7"/>
                </a:solidFill>
                <a:latin typeface="Poppins Light"/>
                <a:ea typeface="Poppins Light"/>
                <a:cs typeface="Poppins Light"/>
                <a:sym typeface="Poppins Light"/>
              </a:rPr>
              <a:t> Celle-ci visait à accorder des dérogations à l’interdiction de location des logements classés G effective depuis le 1er janvier 2025.</a:t>
            </a:r>
          </a:p>
          <a:p>
            <a:pPr algn="l">
              <a:lnSpc>
                <a:spcPts val="3359"/>
              </a:lnSpc>
            </a:pPr>
            <a:r>
              <a:rPr lang="en-US" sz="2400" b="true">
                <a:solidFill>
                  <a:srgbClr val="FFFDF7"/>
                </a:solidFill>
                <a:latin typeface="Poppins Bold"/>
                <a:ea typeface="Poppins Bold"/>
                <a:cs typeface="Poppins Bold"/>
                <a:sym typeface="Poppins Bold"/>
              </a:rPr>
              <a:t>A quoi faut-il s’attendre avec l’arrivée de François Bayrou  ? ? ? ? ? ?</a:t>
            </a:r>
          </a:p>
          <a:p>
            <a:pPr algn="l">
              <a:lnSpc>
                <a:spcPts val="3359"/>
              </a:lnSpc>
            </a:pPr>
          </a:p>
        </p:txBody>
      </p:sp>
      <p:sp>
        <p:nvSpPr>
          <p:cNvPr name="TextBox 15" id="15"/>
          <p:cNvSpPr txBox="true"/>
          <p:nvPr/>
        </p:nvSpPr>
        <p:spPr>
          <a:xfrm rot="0">
            <a:off x="608518" y="8109912"/>
            <a:ext cx="4003388" cy="21806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416"/>
              </a:lnSpc>
            </a:pPr>
            <a:r>
              <a:rPr lang="en-US" sz="16058" b="true">
                <a:solidFill>
                  <a:srgbClr val="FFD21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?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4539873" y="8217890"/>
            <a:ext cx="4003388" cy="21806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416"/>
              </a:lnSpc>
            </a:pPr>
            <a:r>
              <a:rPr lang="en-US" sz="16058" b="true">
                <a:solidFill>
                  <a:srgbClr val="FFD21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?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-2624755" y="8009459"/>
            <a:ext cx="6700966" cy="36391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803"/>
              </a:lnSpc>
            </a:pPr>
            <a:r>
              <a:rPr lang="en-US" sz="26879" b="true">
                <a:solidFill>
                  <a:srgbClr val="FFD21B">
                    <a:alpha val="36863"/>
                  </a:srgbClr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?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725728" y="9191546"/>
            <a:ext cx="2593782" cy="14141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88"/>
              </a:lnSpc>
            </a:pPr>
            <a:r>
              <a:rPr lang="en-US" sz="10404" b="true">
                <a:solidFill>
                  <a:srgbClr val="FFD21B">
                    <a:alpha val="72941"/>
                  </a:srgbClr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?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778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78418" y="474099"/>
            <a:ext cx="17331164" cy="9338801"/>
            <a:chOff x="0" y="0"/>
            <a:chExt cx="2685051" cy="144682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685051" cy="1446825"/>
            </a:xfrm>
            <a:custGeom>
              <a:avLst/>
              <a:gdLst/>
              <a:ahLst/>
              <a:cxnLst/>
              <a:rect r="r" b="b" t="t" l="l"/>
              <a:pathLst>
                <a:path h="1446825" w="2685051">
                  <a:moveTo>
                    <a:pt x="0" y="0"/>
                  </a:moveTo>
                  <a:lnTo>
                    <a:pt x="2685051" y="0"/>
                  </a:lnTo>
                  <a:lnTo>
                    <a:pt x="2685051" y="1446825"/>
                  </a:lnTo>
                  <a:lnTo>
                    <a:pt x="0" y="1446825"/>
                  </a:lnTo>
                  <a:close/>
                </a:path>
              </a:pathLst>
            </a:custGeom>
            <a:blipFill>
              <a:blip r:embed="rId2"/>
              <a:stretch>
                <a:fillRect l="0" t="-89273" r="0" b="-89273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7376936" y="9387996"/>
            <a:ext cx="432646" cy="424904"/>
            <a:chOff x="0" y="0"/>
            <a:chExt cx="113948" cy="11190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13948" cy="111909"/>
            </a:xfrm>
            <a:custGeom>
              <a:avLst/>
              <a:gdLst/>
              <a:ahLst/>
              <a:cxnLst/>
              <a:rect r="r" b="b" t="t" l="l"/>
              <a:pathLst>
                <a:path h="111909" w="113948">
                  <a:moveTo>
                    <a:pt x="0" y="0"/>
                  </a:moveTo>
                  <a:lnTo>
                    <a:pt x="113948" y="0"/>
                  </a:lnTo>
                  <a:lnTo>
                    <a:pt x="113948" y="111909"/>
                  </a:lnTo>
                  <a:lnTo>
                    <a:pt x="0" y="111909"/>
                  </a:lnTo>
                  <a:close/>
                </a:path>
              </a:pathLst>
            </a:custGeom>
            <a:solidFill>
              <a:srgbClr val="FFD21B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19050"/>
              <a:ext cx="113948" cy="928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455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7376936" y="9507103"/>
            <a:ext cx="432646" cy="205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55"/>
              </a:lnSpc>
            </a:pPr>
            <a:r>
              <a:rPr lang="en-US" b="true" sz="1500">
                <a:solidFill>
                  <a:srgbClr val="FFFFFF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26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725728" y="722948"/>
            <a:ext cx="16836543" cy="305753"/>
            <a:chOff x="0" y="0"/>
            <a:chExt cx="22448725" cy="407670"/>
          </a:xfrm>
        </p:grpSpPr>
        <p:sp>
          <p:nvSpPr>
            <p:cNvPr name="AutoShape 9" id="9"/>
            <p:cNvSpPr/>
            <p:nvPr/>
          </p:nvSpPr>
          <p:spPr>
            <a:xfrm flipV="true">
              <a:off x="0" y="401320"/>
              <a:ext cx="22448725" cy="0"/>
            </a:xfrm>
            <a:prstGeom prst="line">
              <a:avLst/>
            </a:prstGeom>
            <a:ln cap="flat" w="12700">
              <a:solidFill>
                <a:srgbClr val="FEFEFE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TextBox 10" id="10"/>
            <p:cNvSpPr txBox="true"/>
            <p:nvPr/>
          </p:nvSpPr>
          <p:spPr>
            <a:xfrm rot="0">
              <a:off x="0" y="19050"/>
              <a:ext cx="10337735" cy="2806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455"/>
                </a:lnSpc>
              </a:pPr>
              <a:r>
                <a:rPr lang="en-US" sz="1500" b="true">
                  <a:solidFill>
                    <a:srgbClr val="FEFEFE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DIAGNOSTICHOME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12110989" y="19050"/>
              <a:ext cx="10337735" cy="2806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455"/>
                </a:lnSpc>
              </a:pPr>
              <a:r>
                <a:rPr lang="en-US" b="true" sz="1500">
                  <a:solidFill>
                    <a:srgbClr val="FEFEFE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2025</a:t>
              </a: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4751168" y="474099"/>
            <a:ext cx="8785664" cy="9338801"/>
          </a:xfrm>
          <a:custGeom>
            <a:avLst/>
            <a:gdLst/>
            <a:ahLst/>
            <a:cxnLst/>
            <a:rect r="r" b="b" t="t" l="l"/>
            <a:pathLst>
              <a:path h="9338801" w="8785664">
                <a:moveTo>
                  <a:pt x="0" y="0"/>
                </a:moveTo>
                <a:lnTo>
                  <a:pt x="8785664" y="0"/>
                </a:lnTo>
                <a:lnTo>
                  <a:pt x="8785664" y="9338802"/>
                </a:lnTo>
                <a:lnTo>
                  <a:pt x="0" y="93388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821930" y="4585789"/>
            <a:ext cx="14644140" cy="2479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b="true" sz="7000">
                <a:solidFill>
                  <a:srgbClr val="FFD21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L’ESSENTIEL À RETENIR</a:t>
            </a:r>
          </a:p>
          <a:p>
            <a:pPr algn="ctr">
              <a:lnSpc>
                <a:spcPts val="9800"/>
              </a:lnSpc>
            </a:pP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2849974" y="3753992"/>
            <a:ext cx="965249" cy="2458798"/>
          </a:xfrm>
          <a:custGeom>
            <a:avLst/>
            <a:gdLst/>
            <a:ahLst/>
            <a:cxnLst/>
            <a:rect r="r" b="b" t="t" l="l"/>
            <a:pathLst>
              <a:path h="2458798" w="965249">
                <a:moveTo>
                  <a:pt x="0" y="0"/>
                </a:moveTo>
                <a:lnTo>
                  <a:pt x="965249" y="0"/>
                </a:lnTo>
                <a:lnTo>
                  <a:pt x="965249" y="2458797"/>
                </a:lnTo>
                <a:lnTo>
                  <a:pt x="0" y="24587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-164844" b="0"/>
            </a:stretch>
          </a:blipFill>
        </p:spPr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778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78418" y="1235073"/>
            <a:ext cx="2863191" cy="2121608"/>
            <a:chOff x="0" y="0"/>
            <a:chExt cx="1952546" cy="144682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952546" cy="1446825"/>
            </a:xfrm>
            <a:custGeom>
              <a:avLst/>
              <a:gdLst/>
              <a:ahLst/>
              <a:cxnLst/>
              <a:rect r="r" b="b" t="t" l="l"/>
              <a:pathLst>
                <a:path h="1446825" w="1952546">
                  <a:moveTo>
                    <a:pt x="0" y="0"/>
                  </a:moveTo>
                  <a:lnTo>
                    <a:pt x="1952546" y="0"/>
                  </a:lnTo>
                  <a:lnTo>
                    <a:pt x="1952546" y="1446825"/>
                  </a:lnTo>
                  <a:lnTo>
                    <a:pt x="0" y="144682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4" id="4"/>
          <p:cNvGrpSpPr/>
          <p:nvPr/>
        </p:nvGrpSpPr>
        <p:grpSpPr>
          <a:xfrm rot="0">
            <a:off x="478418" y="474099"/>
            <a:ext cx="17331164" cy="9338801"/>
            <a:chOff x="0" y="0"/>
            <a:chExt cx="4564586" cy="245960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564586" cy="2459602"/>
            </a:xfrm>
            <a:custGeom>
              <a:avLst/>
              <a:gdLst/>
              <a:ahLst/>
              <a:cxnLst/>
              <a:rect r="r" b="b" t="t" l="l"/>
              <a:pathLst>
                <a:path h="2459602" w="4564586">
                  <a:moveTo>
                    <a:pt x="0" y="0"/>
                  </a:moveTo>
                  <a:lnTo>
                    <a:pt x="4564586" y="0"/>
                  </a:lnTo>
                  <a:lnTo>
                    <a:pt x="4564586" y="2459602"/>
                  </a:lnTo>
                  <a:lnTo>
                    <a:pt x="0" y="245960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19050"/>
              <a:ext cx="4564586" cy="24405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455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7376936" y="9387996"/>
            <a:ext cx="432646" cy="424904"/>
            <a:chOff x="0" y="0"/>
            <a:chExt cx="113948" cy="11190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13948" cy="111909"/>
            </a:xfrm>
            <a:custGeom>
              <a:avLst/>
              <a:gdLst/>
              <a:ahLst/>
              <a:cxnLst/>
              <a:rect r="r" b="b" t="t" l="l"/>
              <a:pathLst>
                <a:path h="111909" w="113948">
                  <a:moveTo>
                    <a:pt x="0" y="0"/>
                  </a:moveTo>
                  <a:lnTo>
                    <a:pt x="113948" y="0"/>
                  </a:lnTo>
                  <a:lnTo>
                    <a:pt x="113948" y="111909"/>
                  </a:lnTo>
                  <a:lnTo>
                    <a:pt x="0" y="111909"/>
                  </a:lnTo>
                  <a:close/>
                </a:path>
              </a:pathLst>
            </a:custGeom>
            <a:solidFill>
              <a:srgbClr val="05778B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19050"/>
              <a:ext cx="113948" cy="928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455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7376936" y="9507103"/>
            <a:ext cx="432646" cy="205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55"/>
              </a:lnSpc>
            </a:pPr>
            <a:r>
              <a:rPr lang="en-US" b="true" sz="1500">
                <a:solidFill>
                  <a:srgbClr val="FFFFFF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27</a:t>
            </a:r>
          </a:p>
        </p:txBody>
      </p:sp>
      <p:sp>
        <p:nvSpPr>
          <p:cNvPr name="AutoShape 11" id="11"/>
          <p:cNvSpPr/>
          <p:nvPr/>
        </p:nvSpPr>
        <p:spPr>
          <a:xfrm>
            <a:off x="725728" y="1019175"/>
            <a:ext cx="6388593" cy="0"/>
          </a:xfrm>
          <a:prstGeom prst="line">
            <a:avLst/>
          </a:prstGeom>
          <a:ln cap="flat" w="952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2" id="12"/>
          <p:cNvSpPr/>
          <p:nvPr/>
        </p:nvSpPr>
        <p:spPr>
          <a:xfrm>
            <a:off x="7114321" y="1019175"/>
            <a:ext cx="10447951" cy="0"/>
          </a:xfrm>
          <a:prstGeom prst="line">
            <a:avLst/>
          </a:prstGeom>
          <a:ln cap="flat" w="9525">
            <a:solidFill>
              <a:srgbClr val="05778B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3" id="13"/>
          <p:cNvSpPr txBox="true"/>
          <p:nvPr/>
        </p:nvSpPr>
        <p:spPr>
          <a:xfrm rot="0">
            <a:off x="725728" y="741998"/>
            <a:ext cx="7753301" cy="205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55"/>
              </a:lnSpc>
            </a:pPr>
            <a:r>
              <a:rPr lang="en-US" sz="1500" b="true">
                <a:solidFill>
                  <a:srgbClr val="05778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DIAGNOSTICHOME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808970" y="741998"/>
            <a:ext cx="7753301" cy="205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455"/>
              </a:lnSpc>
            </a:pPr>
            <a:r>
              <a:rPr lang="en-US" b="true" sz="1500">
                <a:solidFill>
                  <a:srgbClr val="05778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2025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1028700" y="1038373"/>
            <a:ext cx="1183022" cy="1257504"/>
          </a:xfrm>
          <a:custGeom>
            <a:avLst/>
            <a:gdLst/>
            <a:ahLst/>
            <a:cxnLst/>
            <a:rect r="r" b="b" t="t" l="l"/>
            <a:pathLst>
              <a:path h="1257504" w="1183022">
                <a:moveTo>
                  <a:pt x="0" y="0"/>
                </a:moveTo>
                <a:lnTo>
                  <a:pt x="1183022" y="0"/>
                </a:lnTo>
                <a:lnTo>
                  <a:pt x="1183022" y="1257503"/>
                </a:lnTo>
                <a:lnTo>
                  <a:pt x="0" y="12575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3764327" y="-1185583"/>
            <a:ext cx="11355603" cy="12070541"/>
          </a:xfrm>
          <a:custGeom>
            <a:avLst/>
            <a:gdLst/>
            <a:ahLst/>
            <a:cxnLst/>
            <a:rect r="r" b="b" t="t" l="l"/>
            <a:pathLst>
              <a:path h="12070541" w="11355603">
                <a:moveTo>
                  <a:pt x="0" y="0"/>
                </a:moveTo>
                <a:lnTo>
                  <a:pt x="11355603" y="0"/>
                </a:lnTo>
                <a:lnTo>
                  <a:pt x="11355603" y="12070541"/>
                </a:lnTo>
                <a:lnTo>
                  <a:pt x="0" y="1207054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0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7" id="17"/>
          <p:cNvGrpSpPr/>
          <p:nvPr/>
        </p:nvGrpSpPr>
        <p:grpSpPr>
          <a:xfrm rot="0">
            <a:off x="9753692" y="4518729"/>
            <a:ext cx="7040668" cy="4358178"/>
            <a:chOff x="0" y="0"/>
            <a:chExt cx="1559116" cy="965093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1559115" cy="965093"/>
            </a:xfrm>
            <a:custGeom>
              <a:avLst/>
              <a:gdLst/>
              <a:ahLst/>
              <a:cxnLst/>
              <a:rect r="r" b="b" t="t" l="l"/>
              <a:pathLst>
                <a:path h="965093" w="1559115">
                  <a:moveTo>
                    <a:pt x="0" y="0"/>
                  </a:moveTo>
                  <a:lnTo>
                    <a:pt x="1559115" y="0"/>
                  </a:lnTo>
                  <a:lnTo>
                    <a:pt x="1559115" y="965093"/>
                  </a:lnTo>
                  <a:lnTo>
                    <a:pt x="0" y="965093"/>
                  </a:lnTo>
                  <a:close/>
                </a:path>
              </a:pathLst>
            </a:custGeom>
            <a:solidFill>
              <a:srgbClr val="FFD21B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47625"/>
              <a:ext cx="1559116" cy="1012718"/>
            </a:xfrm>
            <a:prstGeom prst="rect">
              <a:avLst/>
            </a:prstGeom>
          </p:spPr>
          <p:txBody>
            <a:bodyPr anchor="ctr" rtlCol="false" tIns="254000" lIns="254000" bIns="254000" rIns="254000"/>
            <a:lstStyle/>
            <a:p>
              <a:pPr algn="l">
                <a:lnSpc>
                  <a:spcPts val="3499"/>
                </a:lnSpc>
              </a:pPr>
            </a:p>
          </p:txBody>
        </p:sp>
      </p:grpSp>
      <p:sp>
        <p:nvSpPr>
          <p:cNvPr name="TextBox 20" id="20"/>
          <p:cNvSpPr txBox="true"/>
          <p:nvPr/>
        </p:nvSpPr>
        <p:spPr>
          <a:xfrm rot="0">
            <a:off x="6527845" y="955925"/>
            <a:ext cx="11281737" cy="1241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800"/>
              </a:lnSpc>
            </a:pPr>
            <a:r>
              <a:rPr lang="en-US" sz="7000" b="true">
                <a:solidFill>
                  <a:srgbClr val="FFD21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CE QU’IL FAUT RETENIR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0003000" y="4579243"/>
            <a:ext cx="6542054" cy="52781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Donc au </a:t>
            </a:r>
            <a:r>
              <a:rPr lang="en-US" sz="3699" b="tru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1er janvier 2034</a:t>
            </a:r>
            <a:r>
              <a:rPr lang="en-US" sz="36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vous pourrez continuer à louer votre meublé saisonnier </a:t>
            </a:r>
            <a:r>
              <a:rPr lang="en-US" sz="3699" b="tru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si</a:t>
            </a:r>
            <a:r>
              <a:rPr lang="en-US" sz="36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vous êtes </a:t>
            </a:r>
          </a:p>
          <a:p>
            <a:pPr algn="ctr">
              <a:lnSpc>
                <a:spcPts val="5179"/>
              </a:lnSpc>
            </a:pPr>
            <a:r>
              <a:rPr lang="en-US" sz="36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en possession d’un DPE </a:t>
            </a:r>
            <a:r>
              <a:rPr lang="en-US" sz="3699" b="tru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classés entre A et D</a:t>
            </a:r>
          </a:p>
          <a:p>
            <a:pPr algn="ctr">
              <a:lnSpc>
                <a:spcPts val="5179"/>
              </a:lnSpc>
            </a:pPr>
          </a:p>
          <a:p>
            <a:pPr algn="ctr">
              <a:lnSpc>
                <a:spcPts val="5179"/>
              </a:lnSpc>
            </a:pPr>
          </a:p>
        </p:txBody>
      </p:sp>
      <p:grpSp>
        <p:nvGrpSpPr>
          <p:cNvPr name="Group 22" id="22"/>
          <p:cNvGrpSpPr/>
          <p:nvPr/>
        </p:nvGrpSpPr>
        <p:grpSpPr>
          <a:xfrm rot="0">
            <a:off x="1620211" y="4518729"/>
            <a:ext cx="7040668" cy="4358178"/>
            <a:chOff x="0" y="0"/>
            <a:chExt cx="1559116" cy="965093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559115" cy="965093"/>
            </a:xfrm>
            <a:custGeom>
              <a:avLst/>
              <a:gdLst/>
              <a:ahLst/>
              <a:cxnLst/>
              <a:rect r="r" b="b" t="t" l="l"/>
              <a:pathLst>
                <a:path h="965093" w="1559115">
                  <a:moveTo>
                    <a:pt x="0" y="0"/>
                  </a:moveTo>
                  <a:lnTo>
                    <a:pt x="1559115" y="0"/>
                  </a:lnTo>
                  <a:lnTo>
                    <a:pt x="1559115" y="965093"/>
                  </a:lnTo>
                  <a:lnTo>
                    <a:pt x="0" y="965093"/>
                  </a:lnTo>
                  <a:close/>
                </a:path>
              </a:pathLst>
            </a:custGeom>
            <a:solidFill>
              <a:srgbClr val="FFD21B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47625"/>
              <a:ext cx="1559116" cy="1012718"/>
            </a:xfrm>
            <a:prstGeom prst="rect">
              <a:avLst/>
            </a:prstGeom>
          </p:spPr>
          <p:txBody>
            <a:bodyPr anchor="ctr" rtlCol="false" tIns="254000" lIns="254000" bIns="254000" rIns="254000"/>
            <a:lstStyle/>
            <a:p>
              <a:pPr algn="l">
                <a:lnSpc>
                  <a:spcPts val="3499"/>
                </a:lnSpc>
              </a:pPr>
            </a:p>
          </p:txBody>
        </p:sp>
      </p:grpSp>
      <p:sp>
        <p:nvSpPr>
          <p:cNvPr name="TextBox 25" id="25"/>
          <p:cNvSpPr txBox="true"/>
          <p:nvPr/>
        </p:nvSpPr>
        <p:spPr>
          <a:xfrm rot="0">
            <a:off x="2005667" y="4579243"/>
            <a:ext cx="6269756" cy="39636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 b="tru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Un délai</a:t>
            </a:r>
            <a:r>
              <a:rPr lang="en-US" sz="36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3699" b="tru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dix ans</a:t>
            </a:r>
            <a:r>
              <a:rPr lang="en-US" sz="36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est donc laissé aux personnes </a:t>
            </a:r>
            <a:r>
              <a:rPr lang="en-US" sz="3699" b="tru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déjà</a:t>
            </a:r>
            <a:r>
              <a:rPr lang="en-US" sz="36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99" b="tru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propriétaires </a:t>
            </a:r>
            <a:r>
              <a:rPr lang="en-US" sz="36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pour se mettre en conformité avec </a:t>
            </a:r>
            <a:r>
              <a:rPr lang="en-US" sz="3699" u="sng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  <a:hlinkClick r:id="rId4" tooltip="https://www.vie-publique.fr/loi/278460-loi-22-aout-2021-climat-et-resilience-convention-citoyenne-climat"/>
              </a:rPr>
              <a:t>la loi Climat et Résilience de 2021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2203009" y="2489906"/>
            <a:ext cx="13881982" cy="16097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b="true" sz="4500">
                <a:solidFill>
                  <a:srgbClr val="05778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SUR LE DPE </a:t>
            </a:r>
          </a:p>
          <a:p>
            <a:pPr algn="ctr">
              <a:lnSpc>
                <a:spcPts val="6300"/>
              </a:lnSpc>
            </a:pPr>
            <a:r>
              <a:rPr lang="en-US" b="true" sz="4500">
                <a:solidFill>
                  <a:srgbClr val="05778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ET LA LOCATION DE MEUBLÉS DE TOURISME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778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78418" y="474099"/>
            <a:ext cx="17331164" cy="9338801"/>
            <a:chOff x="0" y="0"/>
            <a:chExt cx="4564586" cy="245960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64586" cy="2459602"/>
            </a:xfrm>
            <a:custGeom>
              <a:avLst/>
              <a:gdLst/>
              <a:ahLst/>
              <a:cxnLst/>
              <a:rect r="r" b="b" t="t" l="l"/>
              <a:pathLst>
                <a:path h="2459602" w="4564586">
                  <a:moveTo>
                    <a:pt x="0" y="0"/>
                  </a:moveTo>
                  <a:lnTo>
                    <a:pt x="4564586" y="0"/>
                  </a:lnTo>
                  <a:lnTo>
                    <a:pt x="4564586" y="2459602"/>
                  </a:lnTo>
                  <a:lnTo>
                    <a:pt x="0" y="2459602"/>
                  </a:lnTo>
                  <a:close/>
                </a:path>
              </a:pathLst>
            </a:custGeom>
            <a:solidFill>
              <a:srgbClr val="FEFEFE"/>
            </a:solidFill>
            <a:ln w="9525" cap="sq">
              <a:solidFill>
                <a:srgbClr val="FEFEFE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9525"/>
              <a:ext cx="4564586" cy="245007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261"/>
                </a:lnSpc>
              </a:pP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2200958" y="3822934"/>
            <a:ext cx="13886085" cy="7204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992"/>
              </a:lnSpc>
            </a:pPr>
            <a:r>
              <a:rPr lang="en-US" b="true" sz="5200">
                <a:solidFill>
                  <a:srgbClr val="000000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POUR VOTRE ATTENTION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6303961" y="4581525"/>
            <a:ext cx="5680078" cy="32091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75"/>
              </a:lnSpc>
            </a:pPr>
            <a:r>
              <a:rPr lang="en-US" sz="3099" b="tru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Pour plus d’informations :</a:t>
            </a:r>
          </a:p>
          <a:p>
            <a:pPr algn="ctr">
              <a:lnSpc>
                <a:spcPts val="2975"/>
              </a:lnSpc>
            </a:pPr>
          </a:p>
          <a:p>
            <a:pPr algn="ctr">
              <a:lnSpc>
                <a:spcPts val="2975"/>
              </a:lnSpc>
            </a:pPr>
            <a:r>
              <a:rPr lang="en-US" sz="3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www.diagnostic</a:t>
            </a:r>
            <a:r>
              <a:rPr lang="en-US" sz="3099" b="true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home66</a:t>
            </a:r>
            <a:r>
              <a:rPr lang="en-US" sz="3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.fr</a:t>
            </a:r>
          </a:p>
          <a:p>
            <a:pPr algn="ctr">
              <a:lnSpc>
                <a:spcPts val="2975"/>
              </a:lnSpc>
            </a:pPr>
          </a:p>
          <a:p>
            <a:pPr algn="ctr">
              <a:lnSpc>
                <a:spcPts val="2975"/>
              </a:lnSpc>
            </a:pPr>
            <a:r>
              <a:rPr lang="en-US" sz="30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diagnostichome@orange.fr</a:t>
            </a:r>
          </a:p>
          <a:p>
            <a:pPr algn="ctr">
              <a:lnSpc>
                <a:spcPts val="2975"/>
              </a:lnSpc>
            </a:pPr>
          </a:p>
          <a:p>
            <a:pPr algn="ctr">
              <a:lnSpc>
                <a:spcPts val="4415"/>
              </a:lnSpc>
            </a:pPr>
            <a:r>
              <a:rPr lang="en-US" sz="4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06.78.84.66.56</a:t>
            </a:r>
          </a:p>
          <a:p>
            <a:pPr algn="ctr">
              <a:lnSpc>
                <a:spcPts val="2975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6303961" y="2268462"/>
            <a:ext cx="5874104" cy="14782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559"/>
              </a:lnSpc>
            </a:pPr>
            <a:r>
              <a:rPr lang="en-US" b="true" sz="10999">
                <a:solidFill>
                  <a:srgbClr val="FFD21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MERCI !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1676609" y="9748080"/>
            <a:ext cx="6410271" cy="3725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73"/>
              </a:lnSpc>
            </a:pPr>
            <a:r>
              <a:rPr lang="en-US" sz="2195" i="true">
                <a:solidFill>
                  <a:srgbClr val="FFBD59"/>
                </a:solidFill>
                <a:latin typeface="Century Gothic Paneuropean Italics"/>
                <a:ea typeface="Century Gothic Paneuropean Italics"/>
                <a:cs typeface="Century Gothic Paneuropean Italics"/>
                <a:sym typeface="Century Gothic Paneuropean Italics"/>
              </a:rPr>
              <a:t>Ensemble, valorisons votre habitat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3792140" y="7114243"/>
            <a:ext cx="2343700" cy="2491257"/>
          </a:xfrm>
          <a:custGeom>
            <a:avLst/>
            <a:gdLst/>
            <a:ahLst/>
            <a:cxnLst/>
            <a:rect r="r" b="b" t="t" l="l"/>
            <a:pathLst>
              <a:path h="2491257" w="2343700">
                <a:moveTo>
                  <a:pt x="0" y="0"/>
                </a:moveTo>
                <a:lnTo>
                  <a:pt x="2343700" y="0"/>
                </a:lnTo>
                <a:lnTo>
                  <a:pt x="2343700" y="2491257"/>
                </a:lnTo>
                <a:lnTo>
                  <a:pt x="0" y="24912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2533685" y="7963374"/>
            <a:ext cx="3031422" cy="6310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83"/>
              </a:lnSpc>
            </a:pPr>
            <a:r>
              <a:rPr lang="en-US" sz="3131" spc="231">
                <a:solidFill>
                  <a:srgbClr val="000000"/>
                </a:solidFill>
                <a:latin typeface="29LT Bukra Wide"/>
                <a:ea typeface="29LT Bukra Wide"/>
                <a:cs typeface="29LT Bukra Wide"/>
                <a:sym typeface="29LT Bukra Wide"/>
              </a:rPr>
              <a:t>diagnostic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491320" y="8565869"/>
            <a:ext cx="5087574" cy="2253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814"/>
              </a:lnSpc>
            </a:pPr>
            <a:r>
              <a:rPr lang="en-US" sz="1296" spc="887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I  M  M  O  B  I  L  I  E  R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2071182" y="7760866"/>
            <a:ext cx="470303" cy="1198011"/>
          </a:xfrm>
          <a:custGeom>
            <a:avLst/>
            <a:gdLst/>
            <a:ahLst/>
            <a:cxnLst/>
            <a:rect r="r" b="b" t="t" l="l"/>
            <a:pathLst>
              <a:path h="1198011" w="470303">
                <a:moveTo>
                  <a:pt x="0" y="0"/>
                </a:moveTo>
                <a:lnTo>
                  <a:pt x="470303" y="0"/>
                </a:lnTo>
                <a:lnTo>
                  <a:pt x="470303" y="1198011"/>
                </a:lnTo>
                <a:lnTo>
                  <a:pt x="0" y="119801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164844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695868" y="8766912"/>
            <a:ext cx="869239" cy="861337"/>
          </a:xfrm>
          <a:custGeom>
            <a:avLst/>
            <a:gdLst/>
            <a:ahLst/>
            <a:cxnLst/>
            <a:rect r="r" b="b" t="t" l="l"/>
            <a:pathLst>
              <a:path h="861337" w="869239">
                <a:moveTo>
                  <a:pt x="0" y="0"/>
                </a:moveTo>
                <a:lnTo>
                  <a:pt x="869240" y="0"/>
                </a:lnTo>
                <a:lnTo>
                  <a:pt x="869240" y="861337"/>
                </a:lnTo>
                <a:lnTo>
                  <a:pt x="0" y="8613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774178" y="8832451"/>
            <a:ext cx="379624" cy="365130"/>
          </a:xfrm>
          <a:custGeom>
            <a:avLst/>
            <a:gdLst/>
            <a:ahLst/>
            <a:cxnLst/>
            <a:rect r="r" b="b" t="t" l="l"/>
            <a:pathLst>
              <a:path h="365130" w="379624">
                <a:moveTo>
                  <a:pt x="0" y="0"/>
                </a:moveTo>
                <a:lnTo>
                  <a:pt x="379624" y="0"/>
                </a:lnTo>
                <a:lnTo>
                  <a:pt x="379624" y="365129"/>
                </a:lnTo>
                <a:lnTo>
                  <a:pt x="0" y="3651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15267828" y="7859642"/>
            <a:ext cx="2424479" cy="7909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5458"/>
              </a:lnSpc>
              <a:spcBef>
                <a:spcPct val="0"/>
              </a:spcBef>
            </a:pPr>
            <a:r>
              <a:rPr lang="en-US" b="true" sz="3898" spc="23">
                <a:solidFill>
                  <a:srgbClr val="000000"/>
                </a:solidFill>
                <a:latin typeface="29LT Bukra Wide Bold"/>
                <a:ea typeface="29LT Bukra Wide Bold"/>
                <a:cs typeface="29LT Bukra Wide Bold"/>
                <a:sym typeface="29LT Bukra Wide Bold"/>
              </a:rPr>
              <a:t>home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796995" y="8168276"/>
            <a:ext cx="5412675" cy="9443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798"/>
              </a:lnSpc>
              <a:spcBef>
                <a:spcPct val="0"/>
              </a:spcBef>
            </a:pPr>
            <a:r>
              <a:rPr lang="en-US" sz="5570">
                <a:solidFill>
                  <a:srgbClr val="000000"/>
                </a:solidFill>
                <a:latin typeface="Brittany"/>
                <a:ea typeface="Brittany"/>
                <a:cs typeface="Brittany"/>
                <a:sym typeface="Brittany"/>
              </a:rPr>
              <a:t>Votre diagnostiqueur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14963990" y="-669547"/>
            <a:ext cx="5056541" cy="5374897"/>
          </a:xfrm>
          <a:custGeom>
            <a:avLst/>
            <a:gdLst/>
            <a:ahLst/>
            <a:cxnLst/>
            <a:rect r="r" b="b" t="t" l="l"/>
            <a:pathLst>
              <a:path h="5374897" w="5056541">
                <a:moveTo>
                  <a:pt x="0" y="0"/>
                </a:moveTo>
                <a:lnTo>
                  <a:pt x="5056541" y="0"/>
                </a:lnTo>
                <a:lnTo>
                  <a:pt x="5056541" y="5374897"/>
                </a:lnTo>
                <a:lnTo>
                  <a:pt x="0" y="537489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true" flipV="false" rot="0">
            <a:off x="-1731276" y="-669547"/>
            <a:ext cx="5056541" cy="5374897"/>
          </a:xfrm>
          <a:custGeom>
            <a:avLst/>
            <a:gdLst/>
            <a:ahLst/>
            <a:cxnLst/>
            <a:rect r="r" b="b" t="t" l="l"/>
            <a:pathLst>
              <a:path h="5374897" w="5056541">
                <a:moveTo>
                  <a:pt x="5056542" y="0"/>
                </a:moveTo>
                <a:lnTo>
                  <a:pt x="0" y="0"/>
                </a:lnTo>
                <a:lnTo>
                  <a:pt x="0" y="5374897"/>
                </a:lnTo>
                <a:lnTo>
                  <a:pt x="5056542" y="5374897"/>
                </a:lnTo>
                <a:lnTo>
                  <a:pt x="505654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2200958" y="7713241"/>
            <a:ext cx="4311921" cy="446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38"/>
              </a:lnSpc>
              <a:spcBef>
                <a:spcPct val="0"/>
              </a:spcBef>
            </a:pPr>
            <a:r>
              <a:rPr lang="en-US" sz="2670">
                <a:solidFill>
                  <a:srgbClr val="000000"/>
                </a:solidFill>
                <a:latin typeface="Brittany"/>
                <a:ea typeface="Brittany"/>
                <a:cs typeface="Brittany"/>
                <a:sym typeface="Brittany"/>
              </a:rPr>
              <a:t>Mainfroid Jérôme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778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78418" y="1235073"/>
            <a:ext cx="2863191" cy="2121608"/>
            <a:chOff x="0" y="0"/>
            <a:chExt cx="1952546" cy="144682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952546" cy="1446825"/>
            </a:xfrm>
            <a:custGeom>
              <a:avLst/>
              <a:gdLst/>
              <a:ahLst/>
              <a:cxnLst/>
              <a:rect r="r" b="b" t="t" l="l"/>
              <a:pathLst>
                <a:path h="1446825" w="1952546">
                  <a:moveTo>
                    <a:pt x="0" y="0"/>
                  </a:moveTo>
                  <a:lnTo>
                    <a:pt x="1952546" y="0"/>
                  </a:lnTo>
                  <a:lnTo>
                    <a:pt x="1952546" y="1446825"/>
                  </a:lnTo>
                  <a:lnTo>
                    <a:pt x="0" y="144682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4" id="4"/>
          <p:cNvGrpSpPr/>
          <p:nvPr/>
        </p:nvGrpSpPr>
        <p:grpSpPr>
          <a:xfrm rot="0">
            <a:off x="478418" y="474099"/>
            <a:ext cx="17331164" cy="9338801"/>
            <a:chOff x="0" y="0"/>
            <a:chExt cx="4564586" cy="245960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564586" cy="2459602"/>
            </a:xfrm>
            <a:custGeom>
              <a:avLst/>
              <a:gdLst/>
              <a:ahLst/>
              <a:cxnLst/>
              <a:rect r="r" b="b" t="t" l="l"/>
              <a:pathLst>
                <a:path h="2459602" w="4564586">
                  <a:moveTo>
                    <a:pt x="0" y="0"/>
                  </a:moveTo>
                  <a:lnTo>
                    <a:pt x="4564586" y="0"/>
                  </a:lnTo>
                  <a:lnTo>
                    <a:pt x="4564586" y="2459602"/>
                  </a:lnTo>
                  <a:lnTo>
                    <a:pt x="0" y="245960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19050"/>
              <a:ext cx="4564586" cy="24405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455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7376936" y="9387996"/>
            <a:ext cx="432646" cy="424904"/>
            <a:chOff x="0" y="0"/>
            <a:chExt cx="113948" cy="11190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13948" cy="111909"/>
            </a:xfrm>
            <a:custGeom>
              <a:avLst/>
              <a:gdLst/>
              <a:ahLst/>
              <a:cxnLst/>
              <a:rect r="r" b="b" t="t" l="l"/>
              <a:pathLst>
                <a:path h="111909" w="113948">
                  <a:moveTo>
                    <a:pt x="0" y="0"/>
                  </a:moveTo>
                  <a:lnTo>
                    <a:pt x="113948" y="0"/>
                  </a:lnTo>
                  <a:lnTo>
                    <a:pt x="113948" y="111909"/>
                  </a:lnTo>
                  <a:lnTo>
                    <a:pt x="0" y="111909"/>
                  </a:lnTo>
                  <a:close/>
                </a:path>
              </a:pathLst>
            </a:custGeom>
            <a:solidFill>
              <a:srgbClr val="05778B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19050"/>
              <a:ext cx="113948" cy="928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455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7376936" y="9507103"/>
            <a:ext cx="432646" cy="205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55"/>
              </a:lnSpc>
            </a:pPr>
            <a:r>
              <a:rPr lang="en-US" b="true" sz="1500">
                <a:solidFill>
                  <a:srgbClr val="FFFFFF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3</a:t>
            </a:r>
          </a:p>
        </p:txBody>
      </p:sp>
      <p:sp>
        <p:nvSpPr>
          <p:cNvPr name="AutoShape 11" id="11"/>
          <p:cNvSpPr/>
          <p:nvPr/>
        </p:nvSpPr>
        <p:spPr>
          <a:xfrm>
            <a:off x="725728" y="1019175"/>
            <a:ext cx="6388593" cy="0"/>
          </a:xfrm>
          <a:prstGeom prst="line">
            <a:avLst/>
          </a:prstGeom>
          <a:ln cap="flat" w="952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2" id="12"/>
          <p:cNvSpPr/>
          <p:nvPr/>
        </p:nvSpPr>
        <p:spPr>
          <a:xfrm>
            <a:off x="7114321" y="1019175"/>
            <a:ext cx="10447951" cy="0"/>
          </a:xfrm>
          <a:prstGeom prst="line">
            <a:avLst/>
          </a:prstGeom>
          <a:ln cap="flat" w="9525">
            <a:solidFill>
              <a:srgbClr val="05778B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13" id="13"/>
          <p:cNvSpPr txBox="true"/>
          <p:nvPr/>
        </p:nvSpPr>
        <p:spPr>
          <a:xfrm rot="0">
            <a:off x="725728" y="741998"/>
            <a:ext cx="7753301" cy="205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455"/>
              </a:lnSpc>
            </a:pPr>
            <a:r>
              <a:rPr lang="en-US" sz="1500" b="true">
                <a:solidFill>
                  <a:srgbClr val="05778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DIAGNOSTICHOME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9808970" y="741998"/>
            <a:ext cx="7753301" cy="205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455"/>
              </a:lnSpc>
            </a:pPr>
            <a:r>
              <a:rPr lang="en-US" b="true" sz="1500">
                <a:solidFill>
                  <a:srgbClr val="05778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2025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666787" y="914650"/>
            <a:ext cx="7710148" cy="1241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800"/>
              </a:lnSpc>
            </a:pPr>
            <a:r>
              <a:rPr lang="en-US" sz="7000" b="true">
                <a:solidFill>
                  <a:srgbClr val="FFD21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INTRODUCTION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87602" y="2565134"/>
            <a:ext cx="16171698" cy="71144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44"/>
              </a:lnSpc>
            </a:pPr>
          </a:p>
          <a:p>
            <a:pPr algn="l">
              <a:lnSpc>
                <a:spcPts val="3359"/>
              </a:lnSpc>
            </a:pPr>
            <a:r>
              <a:rPr lang="en-US" sz="2400" b="true">
                <a:solidFill>
                  <a:srgbClr val="24282B"/>
                </a:solidFill>
                <a:latin typeface="Poppins Bold"/>
                <a:ea typeface="Poppins Bold"/>
                <a:cs typeface="Poppins Bold"/>
                <a:sym typeface="Poppins Bold"/>
              </a:rPr>
              <a:t>Auxquels s'ajoutent d'autres PRESTATIONS :</a:t>
            </a:r>
          </a:p>
          <a:p>
            <a:pPr algn="l">
              <a:lnSpc>
                <a:spcPts val="3359"/>
              </a:lnSpc>
            </a:pP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5778B"/>
                </a:solidFill>
                <a:latin typeface="Poppins"/>
                <a:ea typeface="Poppins"/>
                <a:cs typeface="Poppins"/>
                <a:sym typeface="Poppins"/>
              </a:rPr>
              <a:t>le diagnostic </a:t>
            </a:r>
            <a:r>
              <a:rPr lang="en-US" b="true" sz="2400" i="true">
                <a:solidFill>
                  <a:srgbClr val="05778B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sécurité piscine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5778B"/>
                </a:solidFill>
                <a:latin typeface="Poppins"/>
                <a:ea typeface="Poppins"/>
                <a:cs typeface="Poppins"/>
                <a:sym typeface="Poppins"/>
              </a:rPr>
              <a:t>l'attestation </a:t>
            </a:r>
            <a:r>
              <a:rPr lang="en-US" b="true" sz="2400" i="true">
                <a:solidFill>
                  <a:srgbClr val="05778B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RE2020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5778B"/>
                </a:solidFill>
                <a:latin typeface="Poppins"/>
                <a:ea typeface="Poppins"/>
                <a:cs typeface="Poppins"/>
                <a:sym typeface="Poppins"/>
              </a:rPr>
              <a:t>la recherche de</a:t>
            </a:r>
            <a:r>
              <a:rPr lang="en-US" b="true" sz="2400" i="true">
                <a:solidFill>
                  <a:srgbClr val="05778B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 Plomb dans l'eau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05778B"/>
                </a:solidFill>
                <a:latin typeface="Poppins"/>
                <a:ea typeface="Poppins"/>
                <a:cs typeface="Poppins"/>
                <a:sym typeface="Poppins"/>
              </a:rPr>
              <a:t>la détection de la </a:t>
            </a:r>
            <a:r>
              <a:rPr lang="en-US" b="true" sz="2400" i="true">
                <a:solidFill>
                  <a:srgbClr val="05778B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Légionellose</a:t>
            </a:r>
            <a:r>
              <a:rPr lang="en-US" sz="2400">
                <a:solidFill>
                  <a:srgbClr val="05778B"/>
                </a:solidFill>
                <a:latin typeface="Poppins"/>
                <a:ea typeface="Poppins"/>
                <a:cs typeface="Poppins"/>
                <a:sym typeface="Poppins"/>
              </a:rPr>
              <a:t> dans l'eau chaude sanitaire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b="true" sz="2400" i="true">
                <a:solidFill>
                  <a:srgbClr val="05778B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DTA</a:t>
            </a:r>
            <a:r>
              <a:rPr lang="en-US" sz="2400">
                <a:solidFill>
                  <a:srgbClr val="05778B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b="true" sz="2400" i="true">
                <a:solidFill>
                  <a:srgbClr val="05778B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DTG</a:t>
            </a:r>
            <a:r>
              <a:rPr lang="en-US" sz="2400">
                <a:solidFill>
                  <a:srgbClr val="05778B"/>
                </a:solidFill>
                <a:latin typeface="Poppins"/>
                <a:ea typeface="Poppins"/>
                <a:cs typeface="Poppins"/>
                <a:sym typeface="Poppins"/>
              </a:rPr>
              <a:t>,...</a:t>
            </a:r>
          </a:p>
          <a:p>
            <a:pPr algn="ctr">
              <a:lnSpc>
                <a:spcPts val="3359"/>
              </a:lnSpc>
            </a:pPr>
            <a:r>
              <a:rPr lang="en-US" sz="2400" i="true">
                <a:solidFill>
                  <a:srgbClr val="2428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Légalement en tant que propriétaires, </a:t>
            </a:r>
          </a:p>
          <a:p>
            <a:pPr algn="ctr">
              <a:lnSpc>
                <a:spcPts val="3359"/>
              </a:lnSpc>
            </a:pPr>
            <a:r>
              <a:rPr lang="en-US" sz="2400" i="true">
                <a:solidFill>
                  <a:srgbClr val="2428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vous avez </a:t>
            </a:r>
            <a:r>
              <a:rPr lang="en-US" b="true" sz="2400" i="true">
                <a:solidFill>
                  <a:srgbClr val="24282B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un devoir de responsabilité</a:t>
            </a:r>
            <a:r>
              <a:rPr lang="en-US" sz="2400" i="true">
                <a:solidFill>
                  <a:srgbClr val="2428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 d’accueillir des invités, </a:t>
            </a:r>
          </a:p>
          <a:p>
            <a:pPr algn="ctr">
              <a:lnSpc>
                <a:spcPts val="3359"/>
              </a:lnSpc>
            </a:pPr>
            <a:r>
              <a:rPr lang="en-US" sz="2400" i="true">
                <a:solidFill>
                  <a:srgbClr val="2428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et, dans le cas précis des touristes qui paient une prestation de service, </a:t>
            </a:r>
          </a:p>
          <a:p>
            <a:pPr algn="ctr">
              <a:lnSpc>
                <a:spcPts val="3359"/>
              </a:lnSpc>
            </a:pPr>
            <a:r>
              <a:rPr lang="en-US" sz="2400" i="true">
                <a:solidFill>
                  <a:srgbClr val="2428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dans des conditions de confort mais surtout de </a:t>
            </a:r>
            <a:r>
              <a:rPr lang="en-US" b="true" sz="2400" i="true">
                <a:solidFill>
                  <a:srgbClr val="24282B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sécurité</a:t>
            </a:r>
            <a:r>
              <a:rPr lang="en-US" sz="2400" i="true">
                <a:solidFill>
                  <a:srgbClr val="2428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.</a:t>
            </a:r>
          </a:p>
          <a:p>
            <a:pPr algn="ctr">
              <a:lnSpc>
                <a:spcPts val="3359"/>
              </a:lnSpc>
            </a:pPr>
            <a:r>
              <a:rPr lang="en-US" b="true" sz="2400" i="true">
                <a:solidFill>
                  <a:srgbClr val="FFD21B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C’est votre responsabilité qui est engagée…</a:t>
            </a:r>
          </a:p>
          <a:p>
            <a:pPr algn="ctr">
              <a:lnSpc>
                <a:spcPts val="3359"/>
              </a:lnSpc>
            </a:pPr>
            <a:r>
              <a:rPr lang="en-US" sz="2400" i="true">
                <a:solidFill>
                  <a:srgbClr val="24282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Et vous pouvez légalement être attaqués en cas de non respect des différentes règles sanitaires et de sécurité (tout aussi bien que les règles administratives,…)</a:t>
            </a:r>
          </a:p>
          <a:p>
            <a:pPr algn="l">
              <a:lnSpc>
                <a:spcPts val="3403"/>
              </a:lnSpc>
            </a:pPr>
          </a:p>
          <a:p>
            <a:pPr algn="l">
              <a:lnSpc>
                <a:spcPts val="2839"/>
              </a:lnSpc>
            </a:pP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726992" y="1090613"/>
            <a:ext cx="1183022" cy="1257504"/>
          </a:xfrm>
          <a:custGeom>
            <a:avLst/>
            <a:gdLst/>
            <a:ahLst/>
            <a:cxnLst/>
            <a:rect r="r" b="b" t="t" l="l"/>
            <a:pathLst>
              <a:path h="1257504" w="1183022">
                <a:moveTo>
                  <a:pt x="0" y="0"/>
                </a:moveTo>
                <a:lnTo>
                  <a:pt x="1183022" y="0"/>
                </a:lnTo>
                <a:lnTo>
                  <a:pt x="1183022" y="1257503"/>
                </a:lnTo>
                <a:lnTo>
                  <a:pt x="0" y="12575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2911320" y="692780"/>
            <a:ext cx="5376680" cy="5327801"/>
          </a:xfrm>
          <a:custGeom>
            <a:avLst/>
            <a:gdLst/>
            <a:ahLst/>
            <a:cxnLst/>
            <a:rect r="r" b="b" t="t" l="l"/>
            <a:pathLst>
              <a:path h="5327801" w="5376680">
                <a:moveTo>
                  <a:pt x="0" y="0"/>
                </a:moveTo>
                <a:lnTo>
                  <a:pt x="5376680" y="0"/>
                </a:lnTo>
                <a:lnTo>
                  <a:pt x="5376680" y="5327801"/>
                </a:lnTo>
                <a:lnTo>
                  <a:pt x="0" y="53278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778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138681" y="1649311"/>
            <a:ext cx="3672881" cy="3904122"/>
          </a:xfrm>
          <a:custGeom>
            <a:avLst/>
            <a:gdLst/>
            <a:ahLst/>
            <a:cxnLst/>
            <a:rect r="r" b="b" t="t" l="l"/>
            <a:pathLst>
              <a:path h="3904122" w="3672881">
                <a:moveTo>
                  <a:pt x="0" y="0"/>
                </a:moveTo>
                <a:lnTo>
                  <a:pt x="3672880" y="0"/>
                </a:lnTo>
                <a:lnTo>
                  <a:pt x="3672880" y="3904121"/>
                </a:lnTo>
                <a:lnTo>
                  <a:pt x="0" y="39041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8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7376936" y="9387996"/>
            <a:ext cx="432646" cy="424904"/>
            <a:chOff x="0" y="0"/>
            <a:chExt cx="113948" cy="11190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13948" cy="111909"/>
            </a:xfrm>
            <a:custGeom>
              <a:avLst/>
              <a:gdLst/>
              <a:ahLst/>
              <a:cxnLst/>
              <a:rect r="r" b="b" t="t" l="l"/>
              <a:pathLst>
                <a:path h="111909" w="113948">
                  <a:moveTo>
                    <a:pt x="0" y="0"/>
                  </a:moveTo>
                  <a:lnTo>
                    <a:pt x="113948" y="0"/>
                  </a:lnTo>
                  <a:lnTo>
                    <a:pt x="113948" y="111909"/>
                  </a:lnTo>
                  <a:lnTo>
                    <a:pt x="0" y="111909"/>
                  </a:lnTo>
                  <a:close/>
                </a:path>
              </a:pathLst>
            </a:custGeom>
            <a:solidFill>
              <a:srgbClr val="FFD21B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19050"/>
              <a:ext cx="113948" cy="928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455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725728" y="722948"/>
            <a:ext cx="16836543" cy="405765"/>
            <a:chOff x="0" y="0"/>
            <a:chExt cx="22448725" cy="541020"/>
          </a:xfrm>
        </p:grpSpPr>
        <p:sp>
          <p:nvSpPr>
            <p:cNvPr name="AutoShape 7" id="7"/>
            <p:cNvSpPr/>
            <p:nvPr/>
          </p:nvSpPr>
          <p:spPr>
            <a:xfrm flipV="true">
              <a:off x="0" y="401320"/>
              <a:ext cx="22448725" cy="0"/>
            </a:xfrm>
            <a:prstGeom prst="line">
              <a:avLst/>
            </a:prstGeom>
            <a:ln cap="flat" w="127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TextBox 8" id="8"/>
            <p:cNvSpPr txBox="true"/>
            <p:nvPr/>
          </p:nvSpPr>
          <p:spPr>
            <a:xfrm rot="0">
              <a:off x="0" y="19050"/>
              <a:ext cx="10337735" cy="2806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455"/>
                </a:lnSpc>
              </a:pPr>
              <a:r>
                <a:rPr lang="en-US" sz="1500" b="true">
                  <a:solidFill>
                    <a:srgbClr val="FFFFFF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DIAGNOSTICHOME</a:t>
              </a:r>
            </a:p>
          </p:txBody>
        </p:sp>
        <p:sp>
          <p:nvSpPr>
            <p:cNvPr name="TextBox 9" id="9"/>
            <p:cNvSpPr txBox="true"/>
            <p:nvPr/>
          </p:nvSpPr>
          <p:spPr>
            <a:xfrm rot="0">
              <a:off x="12110989" y="19050"/>
              <a:ext cx="10337735" cy="5219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455"/>
                </a:lnSpc>
              </a:pPr>
              <a:r>
                <a:rPr lang="en-US" b="true" sz="1500">
                  <a:solidFill>
                    <a:srgbClr val="FFFFFF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2025</a:t>
              </a:r>
            </a:p>
            <a:p>
              <a:pPr algn="r">
                <a:lnSpc>
                  <a:spcPts val="1455"/>
                </a:lnSpc>
              </a:pPr>
            </a:p>
          </p:txBody>
        </p:sp>
      </p:grpSp>
      <p:sp>
        <p:nvSpPr>
          <p:cNvPr name="TextBox 10" id="10"/>
          <p:cNvSpPr txBox="true"/>
          <p:nvPr/>
        </p:nvSpPr>
        <p:spPr>
          <a:xfrm rot="0">
            <a:off x="17376936" y="9507103"/>
            <a:ext cx="432646" cy="205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55"/>
              </a:lnSpc>
            </a:pPr>
            <a:r>
              <a:rPr lang="en-US" b="true" sz="1500">
                <a:solidFill>
                  <a:srgbClr val="FFFDF7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4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25728" y="4183787"/>
            <a:ext cx="677898" cy="892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b="true">
                <a:solidFill>
                  <a:srgbClr val="FFD21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1.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85991" y="4801325"/>
            <a:ext cx="15973309" cy="4151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4"/>
              </a:lnSpc>
            </a:pPr>
          </a:p>
          <a:p>
            <a:pPr algn="l">
              <a:lnSpc>
                <a:spcPts val="3084"/>
              </a:lnSpc>
            </a:pP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FFFDF7"/>
                </a:solidFill>
                <a:latin typeface="Poppins"/>
                <a:ea typeface="Poppins"/>
                <a:cs typeface="Poppins"/>
                <a:sym typeface="Poppins"/>
              </a:rPr>
              <a:t>un hébergement individuel de type villa, appartement, studio meublé proposé à la location et à l'usage </a:t>
            </a:r>
            <a:r>
              <a:rPr lang="en-US" sz="2400" u="sng">
                <a:solidFill>
                  <a:srgbClr val="FFFDF7"/>
                </a:solidFill>
                <a:latin typeface="Poppins"/>
                <a:ea typeface="Poppins"/>
                <a:cs typeface="Poppins"/>
                <a:sym typeface="Poppins"/>
              </a:rPr>
              <a:t>exclusif</a:t>
            </a:r>
            <a:r>
              <a:rPr lang="en-US" sz="2400">
                <a:solidFill>
                  <a:srgbClr val="FFFDF7"/>
                </a:solidFill>
                <a:latin typeface="Poppins"/>
                <a:ea typeface="Poppins"/>
                <a:cs typeface="Poppins"/>
                <a:sym typeface="Poppins"/>
              </a:rPr>
              <a:t> du locataire.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FFFDF7"/>
                </a:solidFill>
                <a:latin typeface="Poppins"/>
                <a:ea typeface="Poppins"/>
                <a:cs typeface="Poppins"/>
                <a:sym typeface="Poppins"/>
              </a:rPr>
              <a:t>destiné à une clientèle </a:t>
            </a:r>
            <a:r>
              <a:rPr lang="en-US" b="true" sz="2400">
                <a:solidFill>
                  <a:srgbClr val="FFFDF7"/>
                </a:solidFill>
                <a:latin typeface="Poppins Bold"/>
                <a:ea typeface="Poppins Bold"/>
                <a:cs typeface="Poppins Bold"/>
                <a:sym typeface="Poppins Bold"/>
              </a:rPr>
              <a:t>de passage</a:t>
            </a:r>
            <a:r>
              <a:rPr lang="en-US" sz="2400">
                <a:solidFill>
                  <a:srgbClr val="FFFDF7"/>
                </a:solidFill>
                <a:latin typeface="Poppins"/>
                <a:ea typeface="Poppins"/>
                <a:cs typeface="Poppins"/>
                <a:sym typeface="Poppins"/>
              </a:rPr>
              <a:t> qui y effectue un séjour caractérisé par une location à la journée, à la semaine ou au mois (</a:t>
            </a:r>
            <a:r>
              <a:rPr lang="en-US" sz="2400" u="sng">
                <a:solidFill>
                  <a:srgbClr val="FFFDF7"/>
                </a:solidFill>
                <a:latin typeface="Poppins"/>
                <a:ea typeface="Poppins"/>
                <a:cs typeface="Poppins"/>
                <a:sym typeface="Poppins"/>
                <a:hlinkClick r:id="rId4" tooltip="https://www.legifrance.gouv.fr/codes/article_lc/LEGIARTI000042070525"/>
              </a:rPr>
              <a:t>article L. 324-1-1 du code du tourisme</a:t>
            </a:r>
            <a:r>
              <a:rPr lang="en-US" sz="2400">
                <a:solidFill>
                  <a:srgbClr val="FFFDF7"/>
                </a:solidFill>
                <a:latin typeface="Poppins"/>
                <a:ea typeface="Poppins"/>
                <a:cs typeface="Poppins"/>
                <a:sym typeface="Poppins"/>
              </a:rPr>
              <a:t>) et qui n'y élit pas domicile.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FFFDF7"/>
                </a:solidFill>
                <a:latin typeface="Poppins"/>
                <a:ea typeface="Poppins"/>
                <a:cs typeface="Poppins"/>
                <a:sym typeface="Poppins"/>
              </a:rPr>
              <a:t>La durée maximale de la location qui constitue une location saisonnière ne peut excéder </a:t>
            </a:r>
            <a:r>
              <a:rPr lang="en-US" b="true" sz="2400">
                <a:solidFill>
                  <a:srgbClr val="FFFDF7"/>
                </a:solidFill>
                <a:latin typeface="Poppins Bold"/>
                <a:ea typeface="Poppins Bold"/>
                <a:cs typeface="Poppins Bold"/>
                <a:sym typeface="Poppins Bold"/>
              </a:rPr>
              <a:t>90 jours</a:t>
            </a:r>
            <a:r>
              <a:rPr lang="en-US" sz="2400">
                <a:solidFill>
                  <a:srgbClr val="FFFDF7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b="true" sz="2400">
                <a:solidFill>
                  <a:srgbClr val="FFFDF7"/>
                </a:solidFill>
                <a:latin typeface="Poppins Bold"/>
                <a:ea typeface="Poppins Bold"/>
                <a:cs typeface="Poppins Bold"/>
                <a:sym typeface="Poppins Bold"/>
              </a:rPr>
              <a:t>consécutifs.</a:t>
            </a:r>
          </a:p>
          <a:p>
            <a:pPr algn="l">
              <a:lnSpc>
                <a:spcPts val="3401"/>
              </a:lnSpc>
            </a:pPr>
          </a:p>
          <a:p>
            <a:pPr algn="l">
              <a:lnSpc>
                <a:spcPts val="3401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4798409" y="947737"/>
            <a:ext cx="12763863" cy="2479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800"/>
              </a:lnSpc>
            </a:pPr>
            <a:r>
              <a:rPr lang="en-US" sz="7000" b="true">
                <a:solidFill>
                  <a:srgbClr val="FFD21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DÉFINITION D’UN MEUBLÉ DE TOURISME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556585" y="4193312"/>
            <a:ext cx="10295161" cy="809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 b="true">
                <a:solidFill>
                  <a:srgbClr val="FFFDF7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LE MEUBLÉ DE TOURISME EST :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725728" y="1020559"/>
            <a:ext cx="1183022" cy="1257504"/>
          </a:xfrm>
          <a:custGeom>
            <a:avLst/>
            <a:gdLst/>
            <a:ahLst/>
            <a:cxnLst/>
            <a:rect r="r" b="b" t="t" l="l"/>
            <a:pathLst>
              <a:path h="1257504" w="1183022">
                <a:moveTo>
                  <a:pt x="0" y="0"/>
                </a:moveTo>
                <a:lnTo>
                  <a:pt x="1183022" y="0"/>
                </a:lnTo>
                <a:lnTo>
                  <a:pt x="1183022" y="1257503"/>
                </a:lnTo>
                <a:lnTo>
                  <a:pt x="0" y="12575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778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7376936" y="9387996"/>
            <a:ext cx="432646" cy="424904"/>
            <a:chOff x="0" y="0"/>
            <a:chExt cx="113948" cy="11190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3948" cy="111909"/>
            </a:xfrm>
            <a:custGeom>
              <a:avLst/>
              <a:gdLst/>
              <a:ahLst/>
              <a:cxnLst/>
              <a:rect r="r" b="b" t="t" l="l"/>
              <a:pathLst>
                <a:path h="111909" w="113948">
                  <a:moveTo>
                    <a:pt x="0" y="0"/>
                  </a:moveTo>
                  <a:lnTo>
                    <a:pt x="113948" y="0"/>
                  </a:lnTo>
                  <a:lnTo>
                    <a:pt x="113948" y="111909"/>
                  </a:lnTo>
                  <a:lnTo>
                    <a:pt x="0" y="111909"/>
                  </a:lnTo>
                  <a:close/>
                </a:path>
              </a:pathLst>
            </a:custGeom>
            <a:solidFill>
              <a:srgbClr val="FFD21B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19050"/>
              <a:ext cx="113948" cy="928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455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725728" y="722948"/>
            <a:ext cx="16836543" cy="405765"/>
            <a:chOff x="0" y="0"/>
            <a:chExt cx="22448725" cy="541020"/>
          </a:xfrm>
        </p:grpSpPr>
        <p:sp>
          <p:nvSpPr>
            <p:cNvPr name="AutoShape 6" id="6"/>
            <p:cNvSpPr/>
            <p:nvPr/>
          </p:nvSpPr>
          <p:spPr>
            <a:xfrm flipV="true">
              <a:off x="0" y="401320"/>
              <a:ext cx="22448725" cy="0"/>
            </a:xfrm>
            <a:prstGeom prst="line">
              <a:avLst/>
            </a:prstGeom>
            <a:ln cap="flat" w="127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TextBox 7" id="7"/>
            <p:cNvSpPr txBox="true"/>
            <p:nvPr/>
          </p:nvSpPr>
          <p:spPr>
            <a:xfrm rot="0">
              <a:off x="0" y="19050"/>
              <a:ext cx="10337735" cy="2806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455"/>
                </a:lnSpc>
              </a:pPr>
              <a:r>
                <a:rPr lang="en-US" sz="1500" b="true">
                  <a:solidFill>
                    <a:srgbClr val="FFFFFF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DIAGNOSTICHOME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12110989" y="19050"/>
              <a:ext cx="10337735" cy="5219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455"/>
                </a:lnSpc>
              </a:pPr>
              <a:r>
                <a:rPr lang="en-US" b="true" sz="1500">
                  <a:solidFill>
                    <a:srgbClr val="FFFFFF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2025</a:t>
              </a:r>
            </a:p>
            <a:p>
              <a:pPr algn="r">
                <a:lnSpc>
                  <a:spcPts val="1455"/>
                </a:lnSpc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17376936" y="9507103"/>
            <a:ext cx="432646" cy="205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55"/>
              </a:lnSpc>
            </a:pPr>
            <a:r>
              <a:rPr lang="en-US" b="true" sz="1500">
                <a:solidFill>
                  <a:srgbClr val="FFFDF7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5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25728" y="3471863"/>
            <a:ext cx="701041" cy="892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b="true">
                <a:solidFill>
                  <a:srgbClr val="FFD21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2.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553315" y="3604419"/>
            <a:ext cx="16256266" cy="1609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 b="true">
                <a:solidFill>
                  <a:srgbClr val="FEFEFE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IL DOIT NOTAMMENT COMPORTER LES ÉQUIPEMENTS SUIVANTS :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801842" y="947737"/>
            <a:ext cx="13140764" cy="2479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800"/>
              </a:lnSpc>
            </a:pPr>
            <a:r>
              <a:rPr lang="en-US" sz="7000" b="true">
                <a:solidFill>
                  <a:srgbClr val="FFD21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DÉFINITION D’UN MEUBLÉ DE TOURISME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5061781" y="3927475"/>
            <a:ext cx="15973309" cy="4151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4"/>
              </a:lnSpc>
            </a:pPr>
          </a:p>
          <a:p>
            <a:pPr algn="l">
              <a:lnSpc>
                <a:spcPts val="3084"/>
              </a:lnSpc>
            </a:pP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FFFDF7"/>
                </a:solidFill>
                <a:latin typeface="Poppins"/>
                <a:ea typeface="Poppins"/>
                <a:cs typeface="Poppins"/>
                <a:sym typeface="Poppins"/>
              </a:rPr>
              <a:t>Meubles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FFFDF7"/>
                </a:solidFill>
                <a:latin typeface="Poppins"/>
                <a:ea typeface="Poppins"/>
                <a:cs typeface="Poppins"/>
                <a:sym typeface="Poppins"/>
              </a:rPr>
              <a:t>Literie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FEFEFE"/>
                </a:solidFill>
                <a:latin typeface="Poppins"/>
                <a:ea typeface="Poppins"/>
                <a:cs typeface="Poppins"/>
                <a:sym typeface="Poppins"/>
              </a:rPr>
              <a:t>point de cuisson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FEFEFE"/>
                </a:solidFill>
                <a:latin typeface="Poppins"/>
                <a:ea typeface="Poppins"/>
                <a:cs typeface="Poppins"/>
                <a:sym typeface="Poppins"/>
              </a:rPr>
              <a:t>Réfrigérateur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FEFEFE"/>
                </a:solidFill>
                <a:latin typeface="Poppins"/>
                <a:ea typeface="Poppins"/>
                <a:cs typeface="Poppins"/>
                <a:sym typeface="Poppins"/>
              </a:rPr>
              <a:t>Ustenciles de cuisine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FEFEFE"/>
                </a:solidFill>
                <a:latin typeface="Poppins"/>
                <a:ea typeface="Poppins"/>
                <a:cs typeface="Poppins"/>
                <a:sym typeface="Poppins"/>
              </a:rPr>
              <a:t>Superficie minimum de 9 m2</a:t>
            </a:r>
          </a:p>
          <a:p>
            <a:pPr algn="l">
              <a:lnSpc>
                <a:spcPts val="3401"/>
              </a:lnSpc>
            </a:pPr>
          </a:p>
          <a:p>
            <a:pPr algn="l">
              <a:lnSpc>
                <a:spcPts val="3401"/>
              </a:lnSpc>
            </a:pPr>
          </a:p>
        </p:txBody>
      </p:sp>
      <p:sp>
        <p:nvSpPr>
          <p:cNvPr name="TextBox 14" id="14"/>
          <p:cNvSpPr txBox="true"/>
          <p:nvPr/>
        </p:nvSpPr>
        <p:spPr>
          <a:xfrm rot="0">
            <a:off x="678180" y="7503891"/>
            <a:ext cx="701041" cy="892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b="true">
                <a:solidFill>
                  <a:srgbClr val="FFD21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3.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426769" y="7513416"/>
            <a:ext cx="16256266" cy="809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4500" b="true">
                <a:solidFill>
                  <a:srgbClr val="FEFEFE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IL SE DISTINGUE AINSI :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8358422" y="7047771"/>
            <a:ext cx="9203850" cy="3732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084"/>
              </a:lnSpc>
            </a:pPr>
          </a:p>
          <a:p>
            <a:pPr algn="l">
              <a:lnSpc>
                <a:spcPts val="3084"/>
              </a:lnSpc>
            </a:pP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b="true" sz="2400">
                <a:solidFill>
                  <a:srgbClr val="FFFDF7"/>
                </a:solidFill>
                <a:latin typeface="Poppins Bold"/>
                <a:ea typeface="Poppins Bold"/>
                <a:cs typeface="Poppins Bold"/>
                <a:sym typeface="Poppins Bold"/>
              </a:rPr>
              <a:t>des locations classiques</a:t>
            </a:r>
            <a:r>
              <a:rPr lang="en-US" sz="2400">
                <a:solidFill>
                  <a:srgbClr val="FFFDF7"/>
                </a:solidFill>
                <a:latin typeface="Poppins"/>
                <a:ea typeface="Poppins"/>
                <a:cs typeface="Poppins"/>
                <a:sym typeface="Poppins"/>
              </a:rPr>
              <a:t> faisant l’objet d’un bail d’habitation (logement vide ou meublé).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FEFEFE"/>
                </a:solidFill>
                <a:latin typeface="Poppins"/>
                <a:ea typeface="Poppins"/>
                <a:cs typeface="Poppins"/>
                <a:sym typeface="Poppins"/>
              </a:rPr>
              <a:t>de la</a:t>
            </a:r>
            <a:r>
              <a:rPr lang="en-US" b="true" sz="2400">
                <a:solidFill>
                  <a:srgbClr val="FEFEFE"/>
                </a:solidFill>
                <a:latin typeface="Poppins Bold"/>
                <a:ea typeface="Poppins Bold"/>
                <a:cs typeface="Poppins Bold"/>
                <a:sym typeface="Poppins Bold"/>
              </a:rPr>
              <a:t> chambre d’hôte</a:t>
            </a:r>
            <a:r>
              <a:rPr lang="en-US" sz="2400">
                <a:solidFill>
                  <a:srgbClr val="FEFEFE"/>
                </a:solidFill>
                <a:latin typeface="Poppins"/>
                <a:ea typeface="Poppins"/>
                <a:cs typeface="Poppins"/>
                <a:sym typeface="Poppins"/>
              </a:rPr>
              <a:t> définie, par la présence de l’habitant sur les lieux lors du séjour des clients </a:t>
            </a: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FD21B"/>
                </a:solidFill>
                <a:latin typeface="Poppins"/>
                <a:ea typeface="Poppins"/>
                <a:cs typeface="Poppins"/>
                <a:sym typeface="Poppins"/>
              </a:rPr>
              <a:t>      </a:t>
            </a:r>
            <a:r>
              <a:rPr lang="en-US" sz="2400">
                <a:solidFill>
                  <a:srgbClr val="FEFEFE"/>
                </a:solidFill>
                <a:latin typeface="Poppins"/>
                <a:ea typeface="Poppins"/>
                <a:cs typeface="Poppins"/>
                <a:sym typeface="Poppins"/>
              </a:rPr>
              <a:t>(en ce cas, l’usage du bien </a:t>
            </a:r>
            <a:r>
              <a:rPr lang="en-US" sz="2400" u="sng">
                <a:solidFill>
                  <a:srgbClr val="FEFEFE"/>
                </a:solidFill>
                <a:latin typeface="Poppins"/>
                <a:ea typeface="Poppins"/>
                <a:cs typeface="Poppins"/>
                <a:sym typeface="Poppins"/>
              </a:rPr>
              <a:t>n’est pas exclusif</a:t>
            </a:r>
            <a:r>
              <a:rPr lang="en-US" sz="2400">
                <a:solidFill>
                  <a:srgbClr val="FEFEFE"/>
                </a:solidFill>
                <a:latin typeface="Poppins"/>
                <a:ea typeface="Poppins"/>
                <a:cs typeface="Poppins"/>
                <a:sym typeface="Poppins"/>
              </a:rPr>
              <a:t>).</a:t>
            </a:r>
          </a:p>
          <a:p>
            <a:pPr algn="l">
              <a:lnSpc>
                <a:spcPts val="3401"/>
              </a:lnSpc>
            </a:pPr>
          </a:p>
          <a:p>
            <a:pPr algn="l">
              <a:lnSpc>
                <a:spcPts val="3401"/>
              </a:lnSpc>
            </a:pPr>
          </a:p>
        </p:txBody>
      </p:sp>
      <p:sp>
        <p:nvSpPr>
          <p:cNvPr name="TextBox 17" id="17"/>
          <p:cNvSpPr txBox="true"/>
          <p:nvPr/>
        </p:nvSpPr>
        <p:spPr>
          <a:xfrm rot="0">
            <a:off x="12314054" y="5086350"/>
            <a:ext cx="5495528" cy="14302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829"/>
              </a:lnSpc>
            </a:pPr>
            <a:r>
              <a:rPr lang="en-US" sz="2020" i="true">
                <a:solidFill>
                  <a:srgbClr val="FFD21B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Note : La notion de « gîte rural » ne renvoie à aucune définition juridique. Dans la plupart des cas, il s’agit de meublés de tourisme situés en zone rurale.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725728" y="1028700"/>
            <a:ext cx="1183022" cy="1257504"/>
          </a:xfrm>
          <a:custGeom>
            <a:avLst/>
            <a:gdLst/>
            <a:ahLst/>
            <a:cxnLst/>
            <a:rect r="r" b="b" t="t" l="l"/>
            <a:pathLst>
              <a:path h="1257504" w="1183022">
                <a:moveTo>
                  <a:pt x="0" y="0"/>
                </a:moveTo>
                <a:lnTo>
                  <a:pt x="1183022" y="0"/>
                </a:lnTo>
                <a:lnTo>
                  <a:pt x="1183022" y="1257504"/>
                </a:lnTo>
                <a:lnTo>
                  <a:pt x="0" y="12575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778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78418" y="474099"/>
            <a:ext cx="17331164" cy="9338801"/>
            <a:chOff x="0" y="0"/>
            <a:chExt cx="2685051" cy="144682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2685051" cy="1446825"/>
            </a:xfrm>
            <a:custGeom>
              <a:avLst/>
              <a:gdLst/>
              <a:ahLst/>
              <a:cxnLst/>
              <a:rect r="r" b="b" t="t" l="l"/>
              <a:pathLst>
                <a:path h="1446825" w="2685051">
                  <a:moveTo>
                    <a:pt x="0" y="0"/>
                  </a:moveTo>
                  <a:lnTo>
                    <a:pt x="2685051" y="0"/>
                  </a:lnTo>
                  <a:lnTo>
                    <a:pt x="2685051" y="1446825"/>
                  </a:lnTo>
                  <a:lnTo>
                    <a:pt x="0" y="1446825"/>
                  </a:lnTo>
                  <a:close/>
                </a:path>
              </a:pathLst>
            </a:custGeom>
            <a:solidFill>
              <a:srgbClr val="FEFEFE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name="Group 4" id="4"/>
          <p:cNvGrpSpPr/>
          <p:nvPr/>
        </p:nvGrpSpPr>
        <p:grpSpPr>
          <a:xfrm rot="0">
            <a:off x="17376936" y="9387996"/>
            <a:ext cx="432646" cy="424904"/>
            <a:chOff x="0" y="0"/>
            <a:chExt cx="113948" cy="11190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13948" cy="111909"/>
            </a:xfrm>
            <a:custGeom>
              <a:avLst/>
              <a:gdLst/>
              <a:ahLst/>
              <a:cxnLst/>
              <a:rect r="r" b="b" t="t" l="l"/>
              <a:pathLst>
                <a:path h="111909" w="113948">
                  <a:moveTo>
                    <a:pt x="0" y="0"/>
                  </a:moveTo>
                  <a:lnTo>
                    <a:pt x="113948" y="0"/>
                  </a:lnTo>
                  <a:lnTo>
                    <a:pt x="113948" y="111909"/>
                  </a:lnTo>
                  <a:lnTo>
                    <a:pt x="0" y="111909"/>
                  </a:lnTo>
                  <a:close/>
                </a:path>
              </a:pathLst>
            </a:custGeom>
            <a:solidFill>
              <a:srgbClr val="FFD21B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19050"/>
              <a:ext cx="113948" cy="928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455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17376936" y="9507103"/>
            <a:ext cx="432646" cy="205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55"/>
              </a:lnSpc>
            </a:pPr>
            <a:r>
              <a:rPr lang="en-US" b="true" sz="1500">
                <a:solidFill>
                  <a:srgbClr val="FFFFFF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6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725728" y="722948"/>
            <a:ext cx="16836543" cy="305753"/>
            <a:chOff x="0" y="0"/>
            <a:chExt cx="22448725" cy="407670"/>
          </a:xfrm>
        </p:grpSpPr>
        <p:sp>
          <p:nvSpPr>
            <p:cNvPr name="AutoShape 9" id="9"/>
            <p:cNvSpPr/>
            <p:nvPr/>
          </p:nvSpPr>
          <p:spPr>
            <a:xfrm flipV="true">
              <a:off x="0" y="401320"/>
              <a:ext cx="22448725" cy="0"/>
            </a:xfrm>
            <a:prstGeom prst="line">
              <a:avLst/>
            </a:prstGeom>
            <a:ln cap="flat" w="12700">
              <a:solidFill>
                <a:srgbClr val="FEFEFE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TextBox 10" id="10"/>
            <p:cNvSpPr txBox="true"/>
            <p:nvPr/>
          </p:nvSpPr>
          <p:spPr>
            <a:xfrm rot="0">
              <a:off x="0" y="19050"/>
              <a:ext cx="10337735" cy="2806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455"/>
                </a:lnSpc>
              </a:pPr>
              <a:r>
                <a:rPr lang="en-US" sz="1500" b="true">
                  <a:solidFill>
                    <a:srgbClr val="05778B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DIAGNOSTICHOME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12110989" y="19050"/>
              <a:ext cx="10337735" cy="2806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455"/>
                </a:lnSpc>
              </a:pPr>
              <a:r>
                <a:rPr lang="en-US" b="true" sz="1500">
                  <a:solidFill>
                    <a:srgbClr val="05778B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2025</a:t>
              </a: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2908004" y="2780989"/>
            <a:ext cx="12471991" cy="4956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00"/>
              </a:lnSpc>
            </a:pPr>
            <a:r>
              <a:rPr lang="en-US" b="true" sz="7000">
                <a:solidFill>
                  <a:srgbClr val="FFD21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LA LOI N° 2024-1039 </a:t>
            </a:r>
          </a:p>
          <a:p>
            <a:pPr algn="ctr">
              <a:lnSpc>
                <a:spcPts val="9800"/>
              </a:lnSpc>
            </a:pPr>
            <a:r>
              <a:rPr lang="en-US" b="true" sz="7000">
                <a:solidFill>
                  <a:srgbClr val="FFD21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DU 19 NOVEMBRE 2024 </a:t>
            </a:r>
          </a:p>
          <a:p>
            <a:pPr algn="ctr">
              <a:lnSpc>
                <a:spcPts val="9800"/>
              </a:lnSpc>
            </a:pPr>
            <a:r>
              <a:rPr lang="en-US" b="true" sz="7000">
                <a:solidFill>
                  <a:srgbClr val="FFD21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LOI LE MEUR</a:t>
            </a:r>
          </a:p>
          <a:p>
            <a:pPr algn="ctr">
              <a:lnSpc>
                <a:spcPts val="9800"/>
              </a:lnSpc>
            </a:pPr>
            <a:r>
              <a:rPr lang="en-US" b="true" sz="7000">
                <a:solidFill>
                  <a:srgbClr val="FFD21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236210" y="6777866"/>
            <a:ext cx="9815579" cy="2101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24282B"/>
                </a:solidFill>
                <a:latin typeface="Poppins Light"/>
                <a:ea typeface="Poppins Light"/>
                <a:cs typeface="Poppins Light"/>
                <a:sym typeface="Poppins Light"/>
              </a:rPr>
              <a:t>La loi n° 2024-1039 du 19 novembre 2024 </a:t>
            </a:r>
          </a:p>
          <a:p>
            <a:pPr algn="ctr">
              <a:lnSpc>
                <a:spcPts val="3359"/>
              </a:lnSpc>
            </a:pPr>
            <a:r>
              <a:rPr lang="en-US" sz="2400" b="true">
                <a:solidFill>
                  <a:srgbClr val="24282B"/>
                </a:solidFill>
                <a:latin typeface="Poppins Bold"/>
                <a:ea typeface="Poppins Bold"/>
                <a:cs typeface="Poppins Bold"/>
                <a:sym typeface="Poppins Bold"/>
              </a:rPr>
              <a:t>visant à renforcer la réglementation des meublés de tourisme 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24282B"/>
                </a:solidFill>
                <a:latin typeface="Poppins Light"/>
                <a:ea typeface="Poppins Light"/>
                <a:cs typeface="Poppins Light"/>
                <a:sym typeface="Poppins Light"/>
              </a:rPr>
              <a:t>à l’échelle locale a été publiée au </a:t>
            </a:r>
            <a:r>
              <a:rPr lang="en-US" b="true" sz="2400" i="true">
                <a:solidFill>
                  <a:srgbClr val="24282B"/>
                </a:solidFill>
                <a:latin typeface="Poppins Bold Italics"/>
                <a:ea typeface="Poppins Bold Italics"/>
                <a:cs typeface="Poppins Bold Italics"/>
                <a:sym typeface="Poppins Bold Italics"/>
              </a:rPr>
              <a:t>Journal officiel </a:t>
            </a: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24282B"/>
                </a:solidFill>
                <a:latin typeface="Poppins Light"/>
                <a:ea typeface="Poppins Light"/>
                <a:cs typeface="Poppins Light"/>
                <a:sym typeface="Poppins Light"/>
              </a:rPr>
              <a:t>du 20 novembre 2024.</a:t>
            </a:r>
          </a:p>
          <a:p>
            <a:pPr algn="ctr">
              <a:lnSpc>
                <a:spcPts val="3359"/>
              </a:lnSpc>
            </a:pP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1646073" y="8368388"/>
            <a:ext cx="1253378" cy="1332289"/>
          </a:xfrm>
          <a:custGeom>
            <a:avLst/>
            <a:gdLst/>
            <a:ahLst/>
            <a:cxnLst/>
            <a:rect r="r" b="b" t="t" l="l"/>
            <a:pathLst>
              <a:path h="1332289" w="1253378">
                <a:moveTo>
                  <a:pt x="0" y="0"/>
                </a:moveTo>
                <a:lnTo>
                  <a:pt x="1253378" y="0"/>
                </a:lnTo>
                <a:lnTo>
                  <a:pt x="1253378" y="1332290"/>
                </a:lnTo>
                <a:lnTo>
                  <a:pt x="0" y="13322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973069" y="8823362"/>
            <a:ext cx="1621162" cy="3366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44"/>
              </a:lnSpc>
            </a:pPr>
            <a:r>
              <a:rPr lang="en-US" sz="1674" spc="123">
                <a:solidFill>
                  <a:srgbClr val="000000"/>
                </a:solidFill>
                <a:latin typeface="29LT Bukra Wide"/>
                <a:ea typeface="29LT Bukra Wide"/>
                <a:cs typeface="29LT Bukra Wide"/>
                <a:sym typeface="29LT Bukra Wide"/>
              </a:rPr>
              <a:t>diagnostic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950412" y="9150454"/>
            <a:ext cx="2720764" cy="1147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0"/>
              </a:lnSpc>
            </a:pPr>
            <a:r>
              <a:rPr lang="en-US" sz="693" spc="474">
                <a:solidFill>
                  <a:srgbClr val="000000"/>
                </a:solidFill>
                <a:latin typeface="Century Gothic Paneuropean"/>
                <a:ea typeface="Century Gothic Paneuropean"/>
                <a:cs typeface="Century Gothic Paneuropean"/>
                <a:sym typeface="Century Gothic Paneuropean"/>
              </a:rPr>
              <a:t>I  M  M  O  B  I  L  I  E  R</a:t>
            </a:r>
          </a:p>
        </p:txBody>
      </p:sp>
      <p:sp>
        <p:nvSpPr>
          <p:cNvPr name="Freeform 17" id="17"/>
          <p:cNvSpPr/>
          <p:nvPr/>
        </p:nvSpPr>
        <p:spPr>
          <a:xfrm flipH="false" flipV="false" rot="0">
            <a:off x="725728" y="8714193"/>
            <a:ext cx="251511" cy="640680"/>
          </a:xfrm>
          <a:custGeom>
            <a:avLst/>
            <a:gdLst/>
            <a:ahLst/>
            <a:cxnLst/>
            <a:rect r="r" b="b" t="t" l="l"/>
            <a:pathLst>
              <a:path h="640680" w="251511">
                <a:moveTo>
                  <a:pt x="0" y="0"/>
                </a:moveTo>
                <a:lnTo>
                  <a:pt x="251512" y="0"/>
                </a:lnTo>
                <a:lnTo>
                  <a:pt x="251512" y="640680"/>
                </a:lnTo>
                <a:lnTo>
                  <a:pt x="0" y="6406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164844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2129374" y="9252212"/>
            <a:ext cx="464857" cy="460631"/>
          </a:xfrm>
          <a:custGeom>
            <a:avLst/>
            <a:gdLst/>
            <a:ahLst/>
            <a:cxnLst/>
            <a:rect r="r" b="b" t="t" l="l"/>
            <a:pathLst>
              <a:path h="460631" w="464857">
                <a:moveTo>
                  <a:pt x="0" y="0"/>
                </a:moveTo>
                <a:lnTo>
                  <a:pt x="464857" y="0"/>
                </a:lnTo>
                <a:lnTo>
                  <a:pt x="464857" y="460631"/>
                </a:lnTo>
                <a:lnTo>
                  <a:pt x="0" y="4606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2171253" y="9287262"/>
            <a:ext cx="203018" cy="195266"/>
          </a:xfrm>
          <a:custGeom>
            <a:avLst/>
            <a:gdLst/>
            <a:ahLst/>
            <a:cxnLst/>
            <a:rect r="r" b="b" t="t" l="l"/>
            <a:pathLst>
              <a:path h="195266" w="203018">
                <a:moveTo>
                  <a:pt x="0" y="0"/>
                </a:moveTo>
                <a:lnTo>
                  <a:pt x="203018" y="0"/>
                </a:lnTo>
                <a:lnTo>
                  <a:pt x="203018" y="195266"/>
                </a:lnTo>
                <a:lnTo>
                  <a:pt x="0" y="1952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2435250" y="8774306"/>
            <a:ext cx="1296578" cy="4156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918"/>
              </a:lnSpc>
              <a:spcBef>
                <a:spcPct val="0"/>
              </a:spcBef>
            </a:pPr>
            <a:r>
              <a:rPr lang="en-US" b="true" sz="2084" spc="12">
                <a:solidFill>
                  <a:srgbClr val="000000"/>
                </a:solidFill>
                <a:latin typeface="29LT Bukra Wide Bold"/>
                <a:ea typeface="29LT Bukra Wide Bold"/>
                <a:cs typeface="29LT Bukra Wide Bold"/>
                <a:sym typeface="29LT Bukra Wide Bold"/>
              </a:rPr>
              <a:t>home</a:t>
            </a:r>
          </a:p>
        </p:txBody>
      </p:sp>
      <p:sp>
        <p:nvSpPr>
          <p:cNvPr name="Freeform 21" id="21"/>
          <p:cNvSpPr/>
          <p:nvPr/>
        </p:nvSpPr>
        <p:spPr>
          <a:xfrm flipH="false" flipV="false" rot="0">
            <a:off x="2272762" y="2428016"/>
            <a:ext cx="1485484" cy="3784001"/>
          </a:xfrm>
          <a:custGeom>
            <a:avLst/>
            <a:gdLst/>
            <a:ahLst/>
            <a:cxnLst/>
            <a:rect r="r" b="b" t="t" l="l"/>
            <a:pathLst>
              <a:path h="3784001" w="1485484">
                <a:moveTo>
                  <a:pt x="0" y="0"/>
                </a:moveTo>
                <a:lnTo>
                  <a:pt x="1485483" y="0"/>
                </a:lnTo>
                <a:lnTo>
                  <a:pt x="1485483" y="3784001"/>
                </a:lnTo>
                <a:lnTo>
                  <a:pt x="0" y="37840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-164844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4970962" y="722948"/>
            <a:ext cx="4811948" cy="5114904"/>
          </a:xfrm>
          <a:custGeom>
            <a:avLst/>
            <a:gdLst/>
            <a:ahLst/>
            <a:cxnLst/>
            <a:rect r="r" b="b" t="t" l="l"/>
            <a:pathLst>
              <a:path h="5114904" w="4811948">
                <a:moveTo>
                  <a:pt x="0" y="0"/>
                </a:moveTo>
                <a:lnTo>
                  <a:pt x="4811948" y="0"/>
                </a:lnTo>
                <a:lnTo>
                  <a:pt x="4811948" y="5114903"/>
                </a:lnTo>
                <a:lnTo>
                  <a:pt x="0" y="51149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778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78418" y="474099"/>
            <a:ext cx="17331164" cy="9338801"/>
            <a:chOff x="0" y="0"/>
            <a:chExt cx="4564586" cy="245960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64586" cy="2459602"/>
            </a:xfrm>
            <a:custGeom>
              <a:avLst/>
              <a:gdLst/>
              <a:ahLst/>
              <a:cxnLst/>
              <a:rect r="r" b="b" t="t" l="l"/>
              <a:pathLst>
                <a:path h="2459602" w="4564586">
                  <a:moveTo>
                    <a:pt x="0" y="0"/>
                  </a:moveTo>
                  <a:lnTo>
                    <a:pt x="4564586" y="0"/>
                  </a:lnTo>
                  <a:lnTo>
                    <a:pt x="4564586" y="2459602"/>
                  </a:lnTo>
                  <a:lnTo>
                    <a:pt x="0" y="2459602"/>
                  </a:lnTo>
                  <a:close/>
                </a:path>
              </a:pathLst>
            </a:custGeom>
            <a:solidFill>
              <a:srgbClr val="FFD21B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19050"/>
              <a:ext cx="4564586" cy="24405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455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0" y="1394763"/>
            <a:ext cx="8206022" cy="7863537"/>
            <a:chOff x="0" y="0"/>
            <a:chExt cx="2129190" cy="204032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129190" cy="2040327"/>
            </a:xfrm>
            <a:custGeom>
              <a:avLst/>
              <a:gdLst/>
              <a:ahLst/>
              <a:cxnLst/>
              <a:rect r="r" b="b" t="t" l="l"/>
              <a:pathLst>
                <a:path h="2040327" w="2129190">
                  <a:moveTo>
                    <a:pt x="0" y="0"/>
                  </a:moveTo>
                  <a:lnTo>
                    <a:pt x="2129190" y="0"/>
                  </a:lnTo>
                  <a:lnTo>
                    <a:pt x="2129190" y="2040327"/>
                  </a:lnTo>
                  <a:lnTo>
                    <a:pt x="0" y="2040327"/>
                  </a:lnTo>
                  <a:close/>
                </a:path>
              </a:pathLst>
            </a:custGeom>
            <a:blipFill>
              <a:blip r:embed="rId2"/>
              <a:stretch>
                <a:fillRect l="0" t="-2177" r="0" b="-2177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7376936" y="9387996"/>
            <a:ext cx="432646" cy="424904"/>
            <a:chOff x="0" y="0"/>
            <a:chExt cx="113948" cy="11190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13948" cy="111909"/>
            </a:xfrm>
            <a:custGeom>
              <a:avLst/>
              <a:gdLst/>
              <a:ahLst/>
              <a:cxnLst/>
              <a:rect r="r" b="b" t="t" l="l"/>
              <a:pathLst>
                <a:path h="111909" w="113948">
                  <a:moveTo>
                    <a:pt x="0" y="0"/>
                  </a:moveTo>
                  <a:lnTo>
                    <a:pt x="113948" y="0"/>
                  </a:lnTo>
                  <a:lnTo>
                    <a:pt x="113948" y="111909"/>
                  </a:lnTo>
                  <a:lnTo>
                    <a:pt x="0" y="111909"/>
                  </a:lnTo>
                  <a:close/>
                </a:path>
              </a:pathLst>
            </a:custGeom>
            <a:solidFill>
              <a:srgbClr val="FFFDF7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19050"/>
              <a:ext cx="113948" cy="928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455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725728" y="722948"/>
            <a:ext cx="16836543" cy="305753"/>
            <a:chOff x="0" y="0"/>
            <a:chExt cx="22448725" cy="407670"/>
          </a:xfrm>
        </p:grpSpPr>
        <p:sp>
          <p:nvSpPr>
            <p:cNvPr name="AutoShape 11" id="11"/>
            <p:cNvSpPr/>
            <p:nvPr/>
          </p:nvSpPr>
          <p:spPr>
            <a:xfrm flipV="true">
              <a:off x="0" y="401320"/>
              <a:ext cx="22448725" cy="0"/>
            </a:xfrm>
            <a:prstGeom prst="line">
              <a:avLst/>
            </a:prstGeom>
            <a:ln cap="flat" w="127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TextBox 12" id="12"/>
            <p:cNvSpPr txBox="true"/>
            <p:nvPr/>
          </p:nvSpPr>
          <p:spPr>
            <a:xfrm rot="0">
              <a:off x="0" y="19050"/>
              <a:ext cx="10337735" cy="2806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455"/>
                </a:lnSpc>
              </a:pPr>
              <a:r>
                <a:rPr lang="en-US" sz="1500" b="true">
                  <a:solidFill>
                    <a:srgbClr val="FFFFFF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DIAGNOSTICHOME</a:t>
              </a:r>
            </a:p>
          </p:txBody>
        </p:sp>
        <p:sp>
          <p:nvSpPr>
            <p:cNvPr name="TextBox 13" id="13"/>
            <p:cNvSpPr txBox="true"/>
            <p:nvPr/>
          </p:nvSpPr>
          <p:spPr>
            <a:xfrm rot="0">
              <a:off x="12110989" y="19050"/>
              <a:ext cx="10337735" cy="2806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455"/>
                </a:lnSpc>
              </a:pPr>
              <a:r>
                <a:rPr lang="en-US" b="true" sz="1500">
                  <a:solidFill>
                    <a:srgbClr val="FFFFFF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2025</a:t>
              </a:r>
            </a:p>
          </p:txBody>
        </p:sp>
      </p:grpSp>
      <p:sp>
        <p:nvSpPr>
          <p:cNvPr name="TextBox 14" id="14"/>
          <p:cNvSpPr txBox="true"/>
          <p:nvPr/>
        </p:nvSpPr>
        <p:spPr>
          <a:xfrm rot="0">
            <a:off x="8389409" y="2876051"/>
            <a:ext cx="9203850" cy="58089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75734" indent="-237867" lvl="1">
              <a:lnSpc>
                <a:spcPts val="3084"/>
              </a:lnSpc>
              <a:buFont typeface="Arial"/>
              <a:buChar char="•"/>
            </a:pPr>
          </a:p>
          <a:p>
            <a:pPr algn="l" marL="475734" indent="-237867" lvl="1">
              <a:lnSpc>
                <a:spcPts val="3084"/>
              </a:lnSpc>
              <a:buFont typeface="Arial"/>
              <a:buChar char="•"/>
            </a:pP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FEFEFE"/>
                </a:solidFill>
                <a:latin typeface="Poppins"/>
                <a:ea typeface="Poppins"/>
                <a:cs typeface="Poppins"/>
                <a:sym typeface="Poppins"/>
              </a:rPr>
              <a:t>la modification des démarches administratives permettant la mise en location d’un meublé de tourisme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FEFEFE"/>
                </a:solidFill>
                <a:latin typeface="Poppins"/>
                <a:ea typeface="Poppins"/>
                <a:cs typeface="Poppins"/>
                <a:sym typeface="Poppins"/>
              </a:rPr>
              <a:t>la possibilité de délimiter des zones exclusives de résidence principale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FEFEFE"/>
                </a:solidFill>
                <a:latin typeface="Poppins"/>
                <a:ea typeface="Poppins"/>
                <a:cs typeface="Poppins"/>
                <a:sym typeface="Poppins"/>
              </a:rPr>
              <a:t>des pouvoirs élargis pour les maires avec un renforcement des sanctions 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FEFEFE"/>
                </a:solidFill>
                <a:latin typeface="Poppins"/>
                <a:ea typeface="Poppins"/>
                <a:cs typeface="Poppins"/>
                <a:sym typeface="Poppins"/>
              </a:rPr>
              <a:t>la protection des occupants des meublés de tourisme en situation d’insalubrité ou d’insécurité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FEFEFE"/>
                </a:solidFill>
                <a:latin typeface="Poppins"/>
                <a:ea typeface="Poppins"/>
                <a:cs typeface="Poppins"/>
                <a:sym typeface="Poppins"/>
              </a:rPr>
              <a:t>l’abaissement de leur abattement fiscal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FEFEFE"/>
                </a:solidFill>
                <a:latin typeface="Poppins"/>
                <a:ea typeface="Poppins"/>
                <a:cs typeface="Poppins"/>
                <a:sym typeface="Poppins"/>
              </a:rPr>
              <a:t>l’encadrement des meublés de tourisme en copropriété.</a:t>
            </a:r>
          </a:p>
          <a:p>
            <a:pPr algn="l" marL="518160" indent="-259080" lvl="1">
              <a:lnSpc>
                <a:spcPts val="3359"/>
              </a:lnSpc>
              <a:buFont typeface="Arial"/>
              <a:buChar char="•"/>
            </a:pPr>
            <a:r>
              <a:rPr lang="en-US" b="true" sz="2400">
                <a:solidFill>
                  <a:srgbClr val="FEFEFE"/>
                </a:solidFill>
                <a:latin typeface="Poppins Bold"/>
                <a:ea typeface="Poppins Bold"/>
                <a:cs typeface="Poppins Bold"/>
                <a:sym typeface="Poppins Bold"/>
              </a:rPr>
              <a:t>l’application des règles de performance énergétique aux meublés de tourisme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7376936" y="9507103"/>
            <a:ext cx="432646" cy="205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55"/>
              </a:lnSpc>
            </a:pPr>
            <a:r>
              <a:rPr lang="en-US" b="true" sz="1500">
                <a:solidFill>
                  <a:srgbClr val="05778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7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0466219" y="1323476"/>
            <a:ext cx="6910717" cy="1768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999"/>
              </a:lnSpc>
            </a:pPr>
            <a:r>
              <a:rPr lang="en-US" b="true" sz="4999">
                <a:solidFill>
                  <a:srgbClr val="FEFEFE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LES AXES DE CETTE </a:t>
            </a:r>
          </a:p>
          <a:p>
            <a:pPr algn="r">
              <a:lnSpc>
                <a:spcPts val="6999"/>
              </a:lnSpc>
            </a:pPr>
            <a:r>
              <a:rPr lang="en-US" b="true" sz="4999">
                <a:solidFill>
                  <a:srgbClr val="FEFEFE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NOUVELLE LOI :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778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7376936" y="9387996"/>
            <a:ext cx="432646" cy="424904"/>
            <a:chOff x="0" y="0"/>
            <a:chExt cx="113948" cy="11190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3948" cy="111909"/>
            </a:xfrm>
            <a:custGeom>
              <a:avLst/>
              <a:gdLst/>
              <a:ahLst/>
              <a:cxnLst/>
              <a:rect r="r" b="b" t="t" l="l"/>
              <a:pathLst>
                <a:path h="111909" w="113948">
                  <a:moveTo>
                    <a:pt x="0" y="0"/>
                  </a:moveTo>
                  <a:lnTo>
                    <a:pt x="113948" y="0"/>
                  </a:lnTo>
                  <a:lnTo>
                    <a:pt x="113948" y="111909"/>
                  </a:lnTo>
                  <a:lnTo>
                    <a:pt x="0" y="111909"/>
                  </a:lnTo>
                  <a:close/>
                </a:path>
              </a:pathLst>
            </a:custGeom>
            <a:solidFill>
              <a:srgbClr val="FFD21B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19050"/>
              <a:ext cx="113948" cy="928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455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725728" y="722948"/>
            <a:ext cx="16836543" cy="305753"/>
            <a:chOff x="0" y="0"/>
            <a:chExt cx="22448725" cy="407670"/>
          </a:xfrm>
        </p:grpSpPr>
        <p:sp>
          <p:nvSpPr>
            <p:cNvPr name="AutoShape 6" id="6"/>
            <p:cNvSpPr/>
            <p:nvPr/>
          </p:nvSpPr>
          <p:spPr>
            <a:xfrm flipV="true">
              <a:off x="0" y="401320"/>
              <a:ext cx="22448725" cy="0"/>
            </a:xfrm>
            <a:prstGeom prst="line">
              <a:avLst/>
            </a:prstGeom>
            <a:ln cap="flat" w="127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TextBox 7" id="7"/>
            <p:cNvSpPr txBox="true"/>
            <p:nvPr/>
          </p:nvSpPr>
          <p:spPr>
            <a:xfrm rot="0">
              <a:off x="0" y="19050"/>
              <a:ext cx="10337735" cy="2806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455"/>
                </a:lnSpc>
              </a:pPr>
              <a:r>
                <a:rPr lang="en-US" sz="1500" b="true">
                  <a:solidFill>
                    <a:srgbClr val="FFFFFF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DIAGNOSTICHOME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12110989" y="19050"/>
              <a:ext cx="10337735" cy="2806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455"/>
                </a:lnSpc>
              </a:pPr>
              <a:r>
                <a:rPr lang="en-US" b="true" sz="1500">
                  <a:solidFill>
                    <a:srgbClr val="FFFFFF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2025</a:t>
              </a: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8727145" y="1093548"/>
            <a:ext cx="9082437" cy="8229600"/>
          </a:xfrm>
          <a:custGeom>
            <a:avLst/>
            <a:gdLst/>
            <a:ahLst/>
            <a:cxnLst/>
            <a:rect r="r" b="b" t="t" l="l"/>
            <a:pathLst>
              <a:path h="8229600" w="9082437">
                <a:moveTo>
                  <a:pt x="0" y="0"/>
                </a:moveTo>
                <a:lnTo>
                  <a:pt x="9082437" y="0"/>
                </a:lnTo>
                <a:lnTo>
                  <a:pt x="908243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 l="-3600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7376936" y="9507103"/>
            <a:ext cx="432646" cy="205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55"/>
              </a:lnSpc>
            </a:pPr>
            <a:r>
              <a:rPr lang="en-US" b="true" sz="1500">
                <a:solidFill>
                  <a:srgbClr val="FFFDF7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8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897761" y="1282632"/>
            <a:ext cx="7613061" cy="2663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b="true">
                <a:solidFill>
                  <a:srgbClr val="FFD21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LA MODIFICATION DES DÉMARCHES ADMINISTRATIVES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742057" y="1943692"/>
            <a:ext cx="7517243" cy="7130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true">
                <a:solidFill>
                  <a:srgbClr val="FFFDF7"/>
                </a:solidFill>
                <a:latin typeface="Poppins Bold"/>
                <a:ea typeface="Poppins Bold"/>
                <a:cs typeface="Poppins Bold"/>
                <a:sym typeface="Poppins Bold"/>
              </a:rPr>
              <a:t>Au plus tard le 20 mai 2026,</a:t>
            </a:r>
            <a:r>
              <a:rPr lang="en-US" sz="2400">
                <a:solidFill>
                  <a:srgbClr val="FFFDF7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FFDF7"/>
                </a:solidFill>
                <a:latin typeface="Poppins Light"/>
                <a:ea typeface="Poppins Light"/>
                <a:cs typeface="Poppins Light"/>
                <a:sym typeface="Poppins Light"/>
              </a:rPr>
              <a:t>toutes les locations de meublés touristiques devront faire l’objet d’une déclaration (enregistrement auprès d’un téléservice national dédié). </a:t>
            </a: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FFDF7"/>
                </a:solidFill>
                <a:latin typeface="Poppins Light"/>
                <a:ea typeface="Poppins Light"/>
                <a:cs typeface="Poppins Light"/>
                <a:sym typeface="Poppins Light"/>
              </a:rPr>
              <a:t>Le loueur devra apporter la preuve que le logement proposé à la location est bien sa </a:t>
            </a:r>
            <a:r>
              <a:rPr lang="en-US" sz="2400" b="true">
                <a:solidFill>
                  <a:srgbClr val="FFFDF7"/>
                </a:solidFill>
                <a:latin typeface="Poppins Bold"/>
                <a:ea typeface="Poppins Bold"/>
                <a:cs typeface="Poppins Bold"/>
                <a:sym typeface="Poppins Bold"/>
              </a:rPr>
              <a:t>résidence principale</a:t>
            </a:r>
            <a:r>
              <a:rPr lang="en-US" sz="2400">
                <a:solidFill>
                  <a:srgbClr val="FFFDF7"/>
                </a:solidFill>
                <a:latin typeface="Poppins Light"/>
                <a:ea typeface="Poppins Light"/>
                <a:cs typeface="Poppins Light"/>
                <a:sym typeface="Poppins Light"/>
              </a:rPr>
              <a:t>, en fournissant son avis d’imposition établi à son nom avec l’adresse du meublé de tourisme. </a:t>
            </a:r>
          </a:p>
          <a:p>
            <a:pPr algn="l">
              <a:lnSpc>
                <a:spcPts val="3359"/>
              </a:lnSpc>
            </a:pPr>
            <a:r>
              <a:rPr lang="en-US" sz="2400" b="true">
                <a:solidFill>
                  <a:srgbClr val="FFFDF7"/>
                </a:solidFill>
                <a:latin typeface="Poppins Bold"/>
                <a:ea typeface="Poppins Bold"/>
                <a:cs typeface="Poppins Bold"/>
                <a:sym typeface="Poppins Bold"/>
              </a:rPr>
              <a:t>C'est ce qu'indique la loi du 19 novembre 2024</a:t>
            </a:r>
            <a:r>
              <a:rPr lang="en-US" sz="2400">
                <a:solidFill>
                  <a:srgbClr val="FFFDF7"/>
                </a:solidFill>
                <a:latin typeface="Poppins Light"/>
                <a:ea typeface="Poppins Light"/>
                <a:cs typeface="Poppins Light"/>
                <a:sym typeface="Poppins Light"/>
              </a:rPr>
              <a:t> visant à renforcer les outils de régulation des meublés de tourisme à l'échelle locale. Cette déclaration en mairie était déjà applicable pour les résidences secondaires proposées en location saisonnière.</a:t>
            </a:r>
          </a:p>
          <a:p>
            <a:pPr algn="l">
              <a:lnSpc>
                <a:spcPts val="3359"/>
              </a:lnSpc>
            </a:pPr>
          </a:p>
        </p:txBody>
      </p:sp>
      <p:sp>
        <p:nvSpPr>
          <p:cNvPr name="TextBox 13" id="13"/>
          <p:cNvSpPr txBox="true"/>
          <p:nvPr/>
        </p:nvSpPr>
        <p:spPr>
          <a:xfrm rot="0">
            <a:off x="897761" y="4059669"/>
            <a:ext cx="7613061" cy="4435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b="true">
                <a:solidFill>
                  <a:srgbClr val="FEFEFE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LOUEUR ET DÉCLARATION OBLIGATOIRE DE RÉSIDENCE PRINCIPALE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5778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7376936" y="9387996"/>
            <a:ext cx="432646" cy="424904"/>
            <a:chOff x="0" y="0"/>
            <a:chExt cx="113948" cy="111909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13948" cy="111909"/>
            </a:xfrm>
            <a:custGeom>
              <a:avLst/>
              <a:gdLst/>
              <a:ahLst/>
              <a:cxnLst/>
              <a:rect r="r" b="b" t="t" l="l"/>
              <a:pathLst>
                <a:path h="111909" w="113948">
                  <a:moveTo>
                    <a:pt x="0" y="0"/>
                  </a:moveTo>
                  <a:lnTo>
                    <a:pt x="113948" y="0"/>
                  </a:lnTo>
                  <a:lnTo>
                    <a:pt x="113948" y="111909"/>
                  </a:lnTo>
                  <a:lnTo>
                    <a:pt x="0" y="111909"/>
                  </a:lnTo>
                  <a:close/>
                </a:path>
              </a:pathLst>
            </a:custGeom>
            <a:solidFill>
              <a:srgbClr val="FFD21B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19050"/>
              <a:ext cx="113948" cy="9285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1455"/>
                </a:lnSpc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725728" y="722948"/>
            <a:ext cx="16836543" cy="305753"/>
            <a:chOff x="0" y="0"/>
            <a:chExt cx="22448725" cy="407670"/>
          </a:xfrm>
        </p:grpSpPr>
        <p:sp>
          <p:nvSpPr>
            <p:cNvPr name="AutoShape 6" id="6"/>
            <p:cNvSpPr/>
            <p:nvPr/>
          </p:nvSpPr>
          <p:spPr>
            <a:xfrm flipV="true">
              <a:off x="0" y="401320"/>
              <a:ext cx="22448725" cy="0"/>
            </a:xfrm>
            <a:prstGeom prst="line">
              <a:avLst/>
            </a:prstGeom>
            <a:ln cap="flat" w="12700">
              <a:solidFill>
                <a:srgbClr val="FFFFFF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TextBox 7" id="7"/>
            <p:cNvSpPr txBox="true"/>
            <p:nvPr/>
          </p:nvSpPr>
          <p:spPr>
            <a:xfrm rot="0">
              <a:off x="0" y="19050"/>
              <a:ext cx="10337735" cy="2806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455"/>
                </a:lnSpc>
              </a:pPr>
              <a:r>
                <a:rPr lang="en-US" sz="1500" b="true">
                  <a:solidFill>
                    <a:srgbClr val="FFFFFF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DIAGNOSTICHOME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12110989" y="19050"/>
              <a:ext cx="10337735" cy="2806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455"/>
                </a:lnSpc>
              </a:pPr>
              <a:r>
                <a:rPr lang="en-US" b="true" sz="1500">
                  <a:solidFill>
                    <a:srgbClr val="FFFFFF"/>
                  </a:solidFill>
                  <a:latin typeface="Coco Gothic Bold"/>
                  <a:ea typeface="Coco Gothic Bold"/>
                  <a:cs typeface="Coco Gothic Bold"/>
                  <a:sym typeface="Coco Gothic Bold"/>
                </a:rPr>
                <a:t>2025</a:t>
              </a: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0" y="2127495"/>
            <a:ext cx="9300343" cy="6684622"/>
          </a:xfrm>
          <a:custGeom>
            <a:avLst/>
            <a:gdLst/>
            <a:ahLst/>
            <a:cxnLst/>
            <a:rect r="r" b="b" t="t" l="l"/>
            <a:pathLst>
              <a:path h="6684622" w="9300343">
                <a:moveTo>
                  <a:pt x="0" y="0"/>
                </a:moveTo>
                <a:lnTo>
                  <a:pt x="9300343" y="0"/>
                </a:lnTo>
                <a:lnTo>
                  <a:pt x="9300343" y="6684622"/>
                </a:lnTo>
                <a:lnTo>
                  <a:pt x="0" y="66846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7376936" y="9507103"/>
            <a:ext cx="432646" cy="2057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55"/>
              </a:lnSpc>
            </a:pPr>
            <a:r>
              <a:rPr lang="en-US" b="true" sz="1500">
                <a:solidFill>
                  <a:srgbClr val="FFFDF7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9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9843022" y="1318112"/>
            <a:ext cx="8184097" cy="44354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b="true">
                <a:solidFill>
                  <a:srgbClr val="FFD21B"/>
                </a:solidFill>
                <a:latin typeface="Coco Gothic Bold"/>
                <a:ea typeface="Coco Gothic Bold"/>
                <a:cs typeface="Coco Gothic Bold"/>
                <a:sym typeface="Coco Gothic Bold"/>
              </a:rPr>
              <a:t>LA POSSIBILITÉ DE DÉLIMITER DES ZONES EXCLUSIVES DE RÉSIDENCE PRINCIPALE</a:t>
            </a:r>
          </a:p>
          <a:p>
            <a:pPr algn="l">
              <a:lnSpc>
                <a:spcPts val="7000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10215026" y="5480685"/>
            <a:ext cx="7044274" cy="37776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359"/>
              </a:lnSpc>
            </a:pPr>
          </a:p>
          <a:p>
            <a:pPr algn="l">
              <a:lnSpc>
                <a:spcPts val="3359"/>
              </a:lnSpc>
            </a:pPr>
            <a:r>
              <a:rPr lang="en-US" sz="2400">
                <a:solidFill>
                  <a:srgbClr val="FFFDF7"/>
                </a:solidFill>
                <a:latin typeface="Poppins Light"/>
                <a:ea typeface="Poppins Light"/>
                <a:cs typeface="Poppins Light"/>
                <a:sym typeface="Poppins Light"/>
              </a:rPr>
              <a:t>Les communes pourront définir </a:t>
            </a:r>
            <a:r>
              <a:rPr lang="en-US" sz="2400" b="true">
                <a:solidFill>
                  <a:srgbClr val="FFFDF7"/>
                </a:solidFill>
                <a:latin typeface="Poppins Bold"/>
                <a:ea typeface="Poppins Bold"/>
                <a:cs typeface="Poppins Bold"/>
                <a:sym typeface="Poppins Bold"/>
              </a:rPr>
              <a:t>des quotas</a:t>
            </a:r>
            <a:r>
              <a:rPr lang="en-US" sz="2400">
                <a:solidFill>
                  <a:srgbClr val="FFFDF7"/>
                </a:solidFill>
                <a:latin typeface="Poppins Light"/>
                <a:ea typeface="Poppins Light"/>
                <a:cs typeface="Poppins Light"/>
                <a:sym typeface="Poppins Light"/>
              </a:rPr>
              <a:t> </a:t>
            </a:r>
            <a:r>
              <a:rPr lang="en-US" sz="2400" b="true">
                <a:solidFill>
                  <a:srgbClr val="FFFDF7"/>
                </a:solidFill>
                <a:latin typeface="Poppins Bold"/>
                <a:ea typeface="Poppins Bold"/>
                <a:cs typeface="Poppins Bold"/>
                <a:sym typeface="Poppins Bold"/>
              </a:rPr>
              <a:t>d’autorisations</a:t>
            </a:r>
            <a:r>
              <a:rPr lang="en-US" sz="2400">
                <a:solidFill>
                  <a:srgbClr val="FFFDF7"/>
                </a:solidFill>
                <a:latin typeface="Poppins Light"/>
                <a:ea typeface="Poppins Light"/>
                <a:cs typeface="Poppins Light"/>
                <a:sym typeface="Poppins Light"/>
              </a:rPr>
              <a:t> de meublés de tourisme et ainsi réserver des secteurs dans leur plan local d’urbanisme (PLU) pour les constructions de résidences principales afin de mieux réguler les locations touristiques.</a:t>
            </a:r>
          </a:p>
          <a:p>
            <a:pPr algn="l">
              <a:lnSpc>
                <a:spcPts val="3359"/>
              </a:lnSpc>
            </a:pPr>
          </a:p>
          <a:p>
            <a:pPr algn="l">
              <a:lnSpc>
                <a:spcPts val="3359"/>
              </a:lnSpc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DAGenidqiqI</dc:identifier>
  <dcterms:modified xsi:type="dcterms:W3CDTF">2011-08-01T06:04:30Z</dcterms:modified>
  <cp:revision>1</cp:revision>
  <dc:title>Présentation Entreprise Professionnelle et Moderne Jaune et Noir</dc:title>
</cp:coreProperties>
</file>